
<file path=[Content_Types].xml><?xml version="1.0" encoding="utf-8"?>
<Types xmlns="http://schemas.openxmlformats.org/package/2006/content-types">
  <Default Extension="png" ContentType="image/png"/>
  <Default Extension="bin" ContentType="application/vnd.openxmlformats-officedocument.oleObject"/>
  <Default Extension="jpeg" ContentType="image/jpeg"/>
  <Default Extension="wmf" ContentType="image/x-wmf"/>
  <Default Extension="emf" ContentType="image/x-emf"/>
  <Default Extension="rels" ContentType="application/vnd.openxmlformats-package.relationships+xml"/>
  <Default Extension="xml" ContentType="application/xml"/>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103"/>
  </p:notesMasterIdLst>
  <p:handoutMasterIdLst>
    <p:handoutMasterId r:id="rId104"/>
  </p:handoutMasterIdLst>
  <p:sldIdLst>
    <p:sldId id="256" r:id="rId2"/>
    <p:sldId id="405" r:id="rId3"/>
    <p:sldId id="277" r:id="rId4"/>
    <p:sldId id="257" r:id="rId5"/>
    <p:sldId id="258" r:id="rId6"/>
    <p:sldId id="365" r:id="rId7"/>
    <p:sldId id="406" r:id="rId8"/>
    <p:sldId id="409" r:id="rId9"/>
    <p:sldId id="410" r:id="rId10"/>
    <p:sldId id="411" r:id="rId11"/>
    <p:sldId id="260" r:id="rId12"/>
    <p:sldId id="263" r:id="rId13"/>
    <p:sldId id="278" r:id="rId14"/>
    <p:sldId id="289" r:id="rId15"/>
    <p:sldId id="265" r:id="rId16"/>
    <p:sldId id="288" r:id="rId17"/>
    <p:sldId id="408" r:id="rId18"/>
    <p:sldId id="285" r:id="rId19"/>
    <p:sldId id="281" r:id="rId20"/>
    <p:sldId id="338" r:id="rId21"/>
    <p:sldId id="266" r:id="rId22"/>
    <p:sldId id="342" r:id="rId23"/>
    <p:sldId id="343" r:id="rId24"/>
    <p:sldId id="380" r:id="rId25"/>
    <p:sldId id="270" r:id="rId26"/>
    <p:sldId id="269" r:id="rId27"/>
    <p:sldId id="396" r:id="rId28"/>
    <p:sldId id="377" r:id="rId29"/>
    <p:sldId id="379" r:id="rId30"/>
    <p:sldId id="382" r:id="rId31"/>
    <p:sldId id="339" r:id="rId32"/>
    <p:sldId id="340" r:id="rId33"/>
    <p:sldId id="376" r:id="rId34"/>
    <p:sldId id="412" r:id="rId35"/>
    <p:sldId id="413" r:id="rId36"/>
    <p:sldId id="416" r:id="rId37"/>
    <p:sldId id="417" r:id="rId38"/>
    <p:sldId id="419" r:id="rId39"/>
    <p:sldId id="420" r:id="rId40"/>
    <p:sldId id="421" r:id="rId41"/>
    <p:sldId id="426" r:id="rId42"/>
    <p:sldId id="430" r:id="rId43"/>
    <p:sldId id="431" r:id="rId44"/>
    <p:sldId id="432" r:id="rId45"/>
    <p:sldId id="433" r:id="rId46"/>
    <p:sldId id="434" r:id="rId47"/>
    <p:sldId id="435" r:id="rId48"/>
    <p:sldId id="436" r:id="rId49"/>
    <p:sldId id="437" r:id="rId50"/>
    <p:sldId id="438" r:id="rId51"/>
    <p:sldId id="439" r:id="rId52"/>
    <p:sldId id="440" r:id="rId53"/>
    <p:sldId id="441" r:id="rId54"/>
    <p:sldId id="442" r:id="rId55"/>
    <p:sldId id="443" r:id="rId56"/>
    <p:sldId id="444" r:id="rId57"/>
    <p:sldId id="445" r:id="rId58"/>
    <p:sldId id="446" r:id="rId59"/>
    <p:sldId id="448" r:id="rId60"/>
    <p:sldId id="449" r:id="rId61"/>
    <p:sldId id="450" r:id="rId62"/>
    <p:sldId id="451" r:id="rId63"/>
    <p:sldId id="452" r:id="rId64"/>
    <p:sldId id="453" r:id="rId65"/>
    <p:sldId id="454" r:id="rId66"/>
    <p:sldId id="455" r:id="rId67"/>
    <p:sldId id="456" r:id="rId68"/>
    <p:sldId id="508" r:id="rId69"/>
    <p:sldId id="509" r:id="rId70"/>
    <p:sldId id="457" r:id="rId71"/>
    <p:sldId id="459" r:id="rId72"/>
    <p:sldId id="460" r:id="rId73"/>
    <p:sldId id="461" r:id="rId74"/>
    <p:sldId id="462" r:id="rId75"/>
    <p:sldId id="463" r:id="rId76"/>
    <p:sldId id="464" r:id="rId77"/>
    <p:sldId id="465" r:id="rId78"/>
    <p:sldId id="467" r:id="rId79"/>
    <p:sldId id="468" r:id="rId80"/>
    <p:sldId id="469" r:id="rId81"/>
    <p:sldId id="476" r:id="rId82"/>
    <p:sldId id="477" r:id="rId83"/>
    <p:sldId id="478" r:id="rId84"/>
    <p:sldId id="479" r:id="rId85"/>
    <p:sldId id="480" r:id="rId86"/>
    <p:sldId id="491" r:id="rId87"/>
    <p:sldId id="492" r:id="rId88"/>
    <p:sldId id="493" r:id="rId89"/>
    <p:sldId id="494" r:id="rId90"/>
    <p:sldId id="496" r:id="rId91"/>
    <p:sldId id="497" r:id="rId92"/>
    <p:sldId id="498" r:id="rId93"/>
    <p:sldId id="499" r:id="rId94"/>
    <p:sldId id="500" r:id="rId95"/>
    <p:sldId id="501" r:id="rId96"/>
    <p:sldId id="502" r:id="rId97"/>
    <p:sldId id="503" r:id="rId98"/>
    <p:sldId id="507" r:id="rId99"/>
    <p:sldId id="504" r:id="rId100"/>
    <p:sldId id="505" r:id="rId101"/>
    <p:sldId id="506" r:id="rId102"/>
  </p:sldIdLst>
  <p:sldSz cx="9144000" cy="6858000" type="screen4x3"/>
  <p:notesSz cx="6858000" cy="9144000"/>
  <p:defaultTextStyle>
    <a:defPPr>
      <a:defRPr lang="en-US"/>
    </a:defPPr>
    <a:lvl1pPr algn="l" rtl="0" fontAlgn="base">
      <a:spcBef>
        <a:spcPct val="0"/>
      </a:spcBef>
      <a:spcAft>
        <a:spcPct val="0"/>
      </a:spcAft>
      <a:defRPr kern="1200">
        <a:solidFill>
          <a:srgbClr val="000000"/>
        </a:solidFill>
        <a:latin typeface="Arial" pitchFamily="34" charset="0"/>
        <a:ea typeface="+mn-ea"/>
        <a:cs typeface="Times New Roman" pitchFamily="18" charset="0"/>
      </a:defRPr>
    </a:lvl1pPr>
    <a:lvl2pPr marL="457200" algn="l" rtl="0" fontAlgn="base">
      <a:spcBef>
        <a:spcPct val="0"/>
      </a:spcBef>
      <a:spcAft>
        <a:spcPct val="0"/>
      </a:spcAft>
      <a:defRPr kern="1200">
        <a:solidFill>
          <a:srgbClr val="000000"/>
        </a:solidFill>
        <a:latin typeface="Arial" pitchFamily="34" charset="0"/>
        <a:ea typeface="+mn-ea"/>
        <a:cs typeface="Times New Roman" pitchFamily="18" charset="0"/>
      </a:defRPr>
    </a:lvl2pPr>
    <a:lvl3pPr marL="914400" algn="l" rtl="0" fontAlgn="base">
      <a:spcBef>
        <a:spcPct val="0"/>
      </a:spcBef>
      <a:spcAft>
        <a:spcPct val="0"/>
      </a:spcAft>
      <a:defRPr kern="1200">
        <a:solidFill>
          <a:srgbClr val="000000"/>
        </a:solidFill>
        <a:latin typeface="Arial" pitchFamily="34" charset="0"/>
        <a:ea typeface="+mn-ea"/>
        <a:cs typeface="Times New Roman" pitchFamily="18" charset="0"/>
      </a:defRPr>
    </a:lvl3pPr>
    <a:lvl4pPr marL="1371600" algn="l" rtl="0" fontAlgn="base">
      <a:spcBef>
        <a:spcPct val="0"/>
      </a:spcBef>
      <a:spcAft>
        <a:spcPct val="0"/>
      </a:spcAft>
      <a:defRPr kern="1200">
        <a:solidFill>
          <a:srgbClr val="000000"/>
        </a:solidFill>
        <a:latin typeface="Arial" pitchFamily="34" charset="0"/>
        <a:ea typeface="+mn-ea"/>
        <a:cs typeface="Times New Roman" pitchFamily="18" charset="0"/>
      </a:defRPr>
    </a:lvl4pPr>
    <a:lvl5pPr marL="1828800" algn="l" rtl="0" fontAlgn="base">
      <a:spcBef>
        <a:spcPct val="0"/>
      </a:spcBef>
      <a:spcAft>
        <a:spcPct val="0"/>
      </a:spcAft>
      <a:defRPr kern="1200">
        <a:solidFill>
          <a:srgbClr val="000000"/>
        </a:solidFill>
        <a:latin typeface="Arial" pitchFamily="34" charset="0"/>
        <a:ea typeface="+mn-ea"/>
        <a:cs typeface="Times New Roman" pitchFamily="18" charset="0"/>
      </a:defRPr>
    </a:lvl5pPr>
    <a:lvl6pPr marL="2286000" algn="l" defTabSz="914400" rtl="0" eaLnBrk="1" latinLnBrk="0" hangingPunct="1">
      <a:defRPr kern="1200">
        <a:solidFill>
          <a:srgbClr val="000000"/>
        </a:solidFill>
        <a:latin typeface="Arial" pitchFamily="34" charset="0"/>
        <a:ea typeface="+mn-ea"/>
        <a:cs typeface="Times New Roman" pitchFamily="18" charset="0"/>
      </a:defRPr>
    </a:lvl6pPr>
    <a:lvl7pPr marL="2743200" algn="l" defTabSz="914400" rtl="0" eaLnBrk="1" latinLnBrk="0" hangingPunct="1">
      <a:defRPr kern="1200">
        <a:solidFill>
          <a:srgbClr val="000000"/>
        </a:solidFill>
        <a:latin typeface="Arial" pitchFamily="34" charset="0"/>
        <a:ea typeface="+mn-ea"/>
        <a:cs typeface="Times New Roman" pitchFamily="18" charset="0"/>
      </a:defRPr>
    </a:lvl7pPr>
    <a:lvl8pPr marL="3200400" algn="l" defTabSz="914400" rtl="0" eaLnBrk="1" latinLnBrk="0" hangingPunct="1">
      <a:defRPr kern="1200">
        <a:solidFill>
          <a:srgbClr val="000000"/>
        </a:solidFill>
        <a:latin typeface="Arial" pitchFamily="34" charset="0"/>
        <a:ea typeface="+mn-ea"/>
        <a:cs typeface="Times New Roman" pitchFamily="18" charset="0"/>
      </a:defRPr>
    </a:lvl8pPr>
    <a:lvl9pPr marL="3657600" algn="l" defTabSz="914400" rtl="0" eaLnBrk="1" latinLnBrk="0" hangingPunct="1">
      <a:defRPr kern="1200">
        <a:solidFill>
          <a:srgbClr val="000000"/>
        </a:solidFill>
        <a:latin typeface="Arial" pitchFamily="34" charset="0"/>
        <a:ea typeface="+mn-ea"/>
        <a:cs typeface="Times New Roman" pitchFamily="18"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CC0000"/>
    <a:srgbClr val="FFFF00"/>
    <a:srgbClr val="DBD600"/>
    <a:srgbClr val="FF7C80"/>
    <a:srgbClr val="00FF00"/>
    <a:srgbClr val="FF0000"/>
    <a:srgbClr val="E2F79F"/>
    <a:srgbClr val="0099CC"/>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275" autoAdjust="0"/>
    <p:restoredTop sz="94660"/>
  </p:normalViewPr>
  <p:slideViewPr>
    <p:cSldViewPr>
      <p:cViewPr varScale="1">
        <p:scale>
          <a:sx n="38" d="100"/>
          <a:sy n="38" d="100"/>
        </p:scale>
        <p:origin x="-768" y="-108"/>
      </p:cViewPr>
      <p:guideLst>
        <p:guide orient="horz" pos="2160"/>
        <p:guide pos="2880"/>
      </p:guideLst>
    </p:cSldViewPr>
  </p:slideViewPr>
  <p:outlineViewPr>
    <p:cViewPr>
      <p:scale>
        <a:sx n="33" d="100"/>
        <a:sy n="33" d="100"/>
      </p:scale>
      <p:origin x="0" y="0"/>
    </p:cViewPr>
    <p:sldLst>
      <p:sld r:id="rId1" collapse="1"/>
      <p:sld r:id="rId2" collapse="1"/>
    </p:sldLst>
  </p:outlineViewPr>
  <p:notesTextViewPr>
    <p:cViewPr>
      <p:scale>
        <a:sx n="100" d="100"/>
        <a:sy n="100" d="100"/>
      </p:scale>
      <p:origin x="0" y="0"/>
    </p:cViewPr>
  </p:notesTextViewPr>
  <p:sorterViewPr>
    <p:cViewPr>
      <p:scale>
        <a:sx n="66" d="100"/>
        <a:sy n="66" d="100"/>
      </p:scale>
      <p:origin x="0" y="10170"/>
    </p:cViewPr>
  </p:sorterViewPr>
  <p:notesViewPr>
    <p:cSldViewPr>
      <p:cViewPr varScale="1">
        <p:scale>
          <a:sx n="52" d="100"/>
          <a:sy n="52" d="100"/>
        </p:scale>
        <p:origin x="-1824" y="-96"/>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theme" Target="theme/theme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notesMaster" Target="notesMasters/notesMaster1.xml"/><Relationship Id="rId10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handoutMaster" Target="handoutMasters/handoutMaster1.xml"/></Relationships>
</file>

<file path=ppt/_rels/viewProps.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slide" Target="slides/slide19.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3.png"/></Relationships>
</file>

<file path=ppt/drawings/_rels/vmlDrawing10.vml.rels><?xml version="1.0" encoding="UTF-8" standalone="yes"?>
<Relationships xmlns="http://schemas.openxmlformats.org/package/2006/relationships"><Relationship Id="rId1" Type="http://schemas.openxmlformats.org/officeDocument/2006/relationships/image" Target="../media/image70.png"/></Relationships>
</file>

<file path=ppt/drawings/_rels/vmlDrawing11.vml.rels><?xml version="1.0" encoding="UTF-8" standalone="yes"?>
<Relationships xmlns="http://schemas.openxmlformats.org/package/2006/relationships"><Relationship Id="rId1" Type="http://schemas.openxmlformats.org/officeDocument/2006/relationships/image" Target="../media/image76.png"/></Relationships>
</file>

<file path=ppt/drawings/_rels/vmlDrawing12.vml.rels><?xml version="1.0" encoding="UTF-8" standalone="yes"?>
<Relationships xmlns="http://schemas.openxmlformats.org/package/2006/relationships"><Relationship Id="rId1" Type="http://schemas.openxmlformats.org/officeDocument/2006/relationships/image" Target="../media/image77.png"/></Relationships>
</file>

<file path=ppt/drawings/_rels/vmlDrawing13.v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image" Target="../media/image82.png"/><Relationship Id="rId1" Type="http://schemas.openxmlformats.org/officeDocument/2006/relationships/image" Target="../media/image81.png"/><Relationship Id="rId4" Type="http://schemas.openxmlformats.org/officeDocument/2006/relationships/image" Target="../media/image84.wmf"/></Relationships>
</file>

<file path=ppt/drawings/_rels/vmlDrawing14.vml.rels><?xml version="1.0" encoding="UTF-8" standalone="yes"?>
<Relationships xmlns="http://schemas.openxmlformats.org/package/2006/relationships"><Relationship Id="rId1" Type="http://schemas.openxmlformats.org/officeDocument/2006/relationships/image" Target="../media/image89.png"/></Relationships>
</file>

<file path=ppt/drawings/_rels/vmlDrawing15.v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image" Target="../media/image97.png"/></Relationships>
</file>

<file path=ppt/drawings/_rels/vmlDrawing16.vml.rels><?xml version="1.0" encoding="UTF-8" standalone="yes"?>
<Relationships xmlns="http://schemas.openxmlformats.org/package/2006/relationships"><Relationship Id="rId3" Type="http://schemas.openxmlformats.org/officeDocument/2006/relationships/image" Target="../media/image104.png"/><Relationship Id="rId2" Type="http://schemas.openxmlformats.org/officeDocument/2006/relationships/image" Target="../media/image103.png"/><Relationship Id="rId1" Type="http://schemas.openxmlformats.org/officeDocument/2006/relationships/image" Target="../media/image102.png"/></Relationships>
</file>

<file path=ppt/drawings/_rels/vmlDrawing17.vml.rels><?xml version="1.0" encoding="UTF-8" standalone="yes"?>
<Relationships xmlns="http://schemas.openxmlformats.org/package/2006/relationships"><Relationship Id="rId2" Type="http://schemas.openxmlformats.org/officeDocument/2006/relationships/image" Target="../media/image106.png"/><Relationship Id="rId1" Type="http://schemas.openxmlformats.org/officeDocument/2006/relationships/image" Target="../media/image105.png"/></Relationships>
</file>

<file path=ppt/drawings/_rels/vmlDrawing18.vml.rels><?xml version="1.0" encoding="UTF-8" standalone="yes"?>
<Relationships xmlns="http://schemas.openxmlformats.org/package/2006/relationships"><Relationship Id="rId1" Type="http://schemas.openxmlformats.org/officeDocument/2006/relationships/image" Target="../media/image123.png"/></Relationships>
</file>

<file path=ppt/drawings/_rels/vmlDrawing19.vml.rels><?xml version="1.0" encoding="UTF-8" standalone="yes"?>
<Relationships xmlns="http://schemas.openxmlformats.org/package/2006/relationships"><Relationship Id="rId1" Type="http://schemas.openxmlformats.org/officeDocument/2006/relationships/image" Target="../media/image168.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9.png"/></Relationships>
</file>

<file path=ppt/drawings/_rels/vmlDrawing3.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4.vml.rels><?xml version="1.0" encoding="UTF-8" standalone="yes"?>
<Relationships xmlns="http://schemas.openxmlformats.org/package/2006/relationships"><Relationship Id="rId1" Type="http://schemas.openxmlformats.org/officeDocument/2006/relationships/image" Target="../media/image23.png"/></Relationships>
</file>

<file path=ppt/drawings/_rels/vmlDrawing5.vml.rels><?xml version="1.0" encoding="UTF-8" standalone="yes"?>
<Relationships xmlns="http://schemas.openxmlformats.org/package/2006/relationships"><Relationship Id="rId1" Type="http://schemas.openxmlformats.org/officeDocument/2006/relationships/image" Target="../media/image29.png"/></Relationships>
</file>

<file path=ppt/drawings/_rels/vmlDrawing6.v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image" Target="../media/image38.png"/></Relationships>
</file>

<file path=ppt/drawings/_rels/vmlDrawing7.v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image" Target="../media/image42.png"/><Relationship Id="rId4" Type="http://schemas.openxmlformats.org/officeDocument/2006/relationships/image" Target="../media/image45.png"/></Relationships>
</file>

<file path=ppt/drawings/_rels/vmlDrawing8.v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image" Target="../media/image52.png"/></Relationships>
</file>

<file path=ppt/drawings/_rels/vmlDrawing9.vml.rels><?xml version="1.0" encoding="UTF-8" standalone="yes"?>
<Relationships xmlns="http://schemas.openxmlformats.org/package/2006/relationships"><Relationship Id="rId1" Type="http://schemas.openxmlformats.org/officeDocument/2006/relationships/image" Target="../media/image54.png"/></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9113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a:p>
        </p:txBody>
      </p:sp>
      <p:sp>
        <p:nvSpPr>
          <p:cNvPr id="91139" name="Rectangle 3"/>
          <p:cNvSpPr>
            <a:spLocks noGrp="1" noChangeArrowheads="1"/>
          </p:cNvSpPr>
          <p:nvPr>
            <p:ph type="dt" sz="quarter"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a:p>
        </p:txBody>
      </p:sp>
      <p:sp>
        <p:nvSpPr>
          <p:cNvPr id="91140" name="Rectangle 4"/>
          <p:cNvSpPr>
            <a:spLocks noGrp="1" noChangeArrowheads="1"/>
          </p:cNvSpPr>
          <p:nvPr>
            <p:ph type="ftr" sz="quarter" idx="2"/>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a:p>
        </p:txBody>
      </p:sp>
      <p:sp>
        <p:nvSpPr>
          <p:cNvPr id="91141" name="Rectangle 5"/>
          <p:cNvSpPr>
            <a:spLocks noGrp="1" noChangeArrowheads="1"/>
          </p:cNvSpPr>
          <p:nvPr>
            <p:ph type="sldNum" sz="quarter" idx="3"/>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25276BC4-3251-48BB-BDBA-333CF5D4FCF4}" type="slidenum">
              <a:rPr lang="en-US"/>
              <a:pPr>
                <a:defRPr/>
              </a:pPr>
              <a:t>‹#›</a:t>
            </a:fld>
            <a:endParaRPr lang="en-US"/>
          </a:p>
        </p:txBody>
      </p:sp>
    </p:spTree>
    <p:extLst>
      <p:ext uri="{BB962C8B-B14F-4D97-AF65-F5344CB8AC3E}">
        <p14:creationId xmlns:p14="http://schemas.microsoft.com/office/powerpoint/2010/main" val="2600595079"/>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96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200">
                <a:solidFill>
                  <a:schemeClr val="tx1"/>
                </a:solidFill>
              </a:defRPr>
            </a:lvl1pPr>
          </a:lstStyle>
          <a:p>
            <a:pPr>
              <a:defRPr/>
            </a:pPr>
            <a:endParaRPr lang="en-US"/>
          </a:p>
        </p:txBody>
      </p:sp>
      <p:sp>
        <p:nvSpPr>
          <p:cNvPr id="29699" name="Rectangle 3"/>
          <p:cNvSpPr>
            <a:spLocks noGrp="1" noChangeArrowheads="1"/>
          </p:cNvSpPr>
          <p:nvPr>
            <p:ph type="dt" idx="1"/>
          </p:nvPr>
        </p:nvSpPr>
        <p:spPr bwMode="auto">
          <a:xfrm>
            <a:off x="3884613"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200">
                <a:solidFill>
                  <a:schemeClr val="tx1"/>
                </a:solidFill>
              </a:defRPr>
            </a:lvl1pPr>
          </a:lstStyle>
          <a:p>
            <a:pPr>
              <a:defRPr/>
            </a:pPr>
            <a:endParaRPr lang="en-US"/>
          </a:p>
        </p:txBody>
      </p:sp>
      <p:sp>
        <p:nvSpPr>
          <p:cNvPr id="11776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sp>
      <p:sp>
        <p:nvSpPr>
          <p:cNvPr id="29701" name="Rectangle 5"/>
          <p:cNvSpPr>
            <a:spLocks noGrp="1" noChangeArrowheads="1"/>
          </p:cNvSpPr>
          <p:nvPr>
            <p:ph type="body" sz="quarter" idx="3"/>
          </p:nvPr>
        </p:nvSpPr>
        <p:spPr bwMode="auto">
          <a:xfrm>
            <a:off x="685800" y="4343400"/>
            <a:ext cx="54864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smtClean="0"/>
              <a:t>Spustelėkite ruošinio teksto stiliams keisti</a:t>
            </a:r>
          </a:p>
          <a:p>
            <a:pPr lvl="1"/>
            <a:r>
              <a:rPr lang="en-US" noProof="0" smtClean="0"/>
              <a:t>Antras lygmuo</a:t>
            </a:r>
          </a:p>
          <a:p>
            <a:pPr lvl="2"/>
            <a:r>
              <a:rPr lang="en-US" noProof="0" smtClean="0"/>
              <a:t>Trečias lygmuo</a:t>
            </a:r>
          </a:p>
          <a:p>
            <a:pPr lvl="3"/>
            <a:r>
              <a:rPr lang="en-US" noProof="0" smtClean="0"/>
              <a:t>Ketvirtas lygmuo</a:t>
            </a:r>
          </a:p>
          <a:p>
            <a:pPr lvl="4"/>
            <a:r>
              <a:rPr lang="en-US" noProof="0" smtClean="0"/>
              <a:t>Penktas lygmuo</a:t>
            </a:r>
          </a:p>
        </p:txBody>
      </p:sp>
      <p:sp>
        <p:nvSpPr>
          <p:cNvPr id="29702" name="Rectangle 6"/>
          <p:cNvSpPr>
            <a:spLocks noGrp="1" noChangeArrowheads="1"/>
          </p:cNvSpPr>
          <p:nvPr>
            <p:ph type="ftr" sz="quarter" idx="4"/>
          </p:nvPr>
        </p:nvSpPr>
        <p:spPr bwMode="auto">
          <a:xfrm>
            <a:off x="0"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defRPr sz="1200">
                <a:solidFill>
                  <a:schemeClr val="tx1"/>
                </a:solidFill>
              </a:defRPr>
            </a:lvl1pPr>
          </a:lstStyle>
          <a:p>
            <a:pPr>
              <a:defRPr/>
            </a:pPr>
            <a:endParaRPr lang="en-US"/>
          </a:p>
        </p:txBody>
      </p:sp>
      <p:sp>
        <p:nvSpPr>
          <p:cNvPr id="29703" name="Rectangle 7"/>
          <p:cNvSpPr>
            <a:spLocks noGrp="1" noChangeArrowheads="1"/>
          </p:cNvSpPr>
          <p:nvPr>
            <p:ph type="sldNum" sz="quarter" idx="5"/>
          </p:nvPr>
        </p:nvSpPr>
        <p:spPr bwMode="auto">
          <a:xfrm>
            <a:off x="3884613" y="8685213"/>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defRPr sz="1200">
                <a:solidFill>
                  <a:schemeClr val="tx1"/>
                </a:solidFill>
              </a:defRPr>
            </a:lvl1pPr>
          </a:lstStyle>
          <a:p>
            <a:pPr>
              <a:defRPr/>
            </a:pPr>
            <a:fld id="{26665EE7-FDED-46A9-A417-F8785C51A5A7}" type="slidenum">
              <a:rPr lang="en-US"/>
              <a:pPr>
                <a:defRPr/>
              </a:pPr>
              <a:t>‹#›</a:t>
            </a:fld>
            <a:endParaRPr lang="en-US"/>
          </a:p>
        </p:txBody>
      </p:sp>
    </p:spTree>
    <p:extLst>
      <p:ext uri="{BB962C8B-B14F-4D97-AF65-F5344CB8AC3E}">
        <p14:creationId xmlns:p14="http://schemas.microsoft.com/office/powerpoint/2010/main" val="311448239"/>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Arial"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Arial"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Arial"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Arial"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Arial"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Rectangle 7"/>
          <p:cNvSpPr>
            <a:spLocks noGrp="1" noChangeArrowheads="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30000"/>
              </a:spcBef>
              <a:defRPr sz="1200">
                <a:solidFill>
                  <a:schemeClr val="tx1"/>
                </a:solidFill>
                <a:latin typeface="Arial" pitchFamily="34" charset="0"/>
              </a:defRPr>
            </a:lvl1pPr>
            <a:lvl2pPr marL="742950" indent="-285750" eaLnBrk="0" hangingPunct="0">
              <a:spcBef>
                <a:spcPct val="30000"/>
              </a:spcBef>
              <a:defRPr sz="1200">
                <a:solidFill>
                  <a:schemeClr val="tx1"/>
                </a:solidFill>
                <a:latin typeface="Arial" pitchFamily="34" charset="0"/>
              </a:defRPr>
            </a:lvl2pPr>
            <a:lvl3pPr marL="1143000" indent="-228600" eaLnBrk="0" hangingPunct="0">
              <a:spcBef>
                <a:spcPct val="30000"/>
              </a:spcBef>
              <a:defRPr sz="1200">
                <a:solidFill>
                  <a:schemeClr val="tx1"/>
                </a:solidFill>
                <a:latin typeface="Arial" pitchFamily="34" charset="0"/>
              </a:defRPr>
            </a:lvl3pPr>
            <a:lvl4pPr marL="1600200" indent="-228600" eaLnBrk="0" hangingPunct="0">
              <a:spcBef>
                <a:spcPct val="30000"/>
              </a:spcBef>
              <a:defRPr sz="1200">
                <a:solidFill>
                  <a:schemeClr val="tx1"/>
                </a:solidFill>
                <a:latin typeface="Arial" pitchFamily="34" charset="0"/>
              </a:defRPr>
            </a:lvl4pPr>
            <a:lvl5pPr marL="2057400" indent="-228600" eaLnBrk="0" hangingPunct="0">
              <a:spcBef>
                <a:spcPct val="30000"/>
              </a:spcBef>
              <a:defRPr sz="1200">
                <a:solidFill>
                  <a:schemeClr val="tx1"/>
                </a:solidFill>
                <a:latin typeface="Arial" pitchFamily="34" charset="0"/>
              </a:defRPr>
            </a:lvl5pPr>
            <a:lvl6pPr marL="2514600" indent="-228600" eaLnBrk="0" fontAlgn="base" hangingPunct="0">
              <a:spcBef>
                <a:spcPct val="30000"/>
              </a:spcBef>
              <a:spcAft>
                <a:spcPct val="0"/>
              </a:spcAft>
              <a:defRPr sz="1200">
                <a:solidFill>
                  <a:schemeClr val="tx1"/>
                </a:solidFill>
                <a:latin typeface="Arial" pitchFamily="34" charset="0"/>
              </a:defRPr>
            </a:lvl6pPr>
            <a:lvl7pPr marL="2971800" indent="-228600" eaLnBrk="0" fontAlgn="base" hangingPunct="0">
              <a:spcBef>
                <a:spcPct val="30000"/>
              </a:spcBef>
              <a:spcAft>
                <a:spcPct val="0"/>
              </a:spcAft>
              <a:defRPr sz="1200">
                <a:solidFill>
                  <a:schemeClr val="tx1"/>
                </a:solidFill>
                <a:latin typeface="Arial" pitchFamily="34" charset="0"/>
              </a:defRPr>
            </a:lvl7pPr>
            <a:lvl8pPr marL="3429000" indent="-228600" eaLnBrk="0" fontAlgn="base" hangingPunct="0">
              <a:spcBef>
                <a:spcPct val="30000"/>
              </a:spcBef>
              <a:spcAft>
                <a:spcPct val="0"/>
              </a:spcAft>
              <a:defRPr sz="1200">
                <a:solidFill>
                  <a:schemeClr val="tx1"/>
                </a:solidFill>
                <a:latin typeface="Arial" pitchFamily="34" charset="0"/>
              </a:defRPr>
            </a:lvl8pPr>
            <a:lvl9pPr marL="3886200" indent="-228600" eaLnBrk="0" fontAlgn="base" hangingPunct="0">
              <a:spcBef>
                <a:spcPct val="30000"/>
              </a:spcBef>
              <a:spcAft>
                <a:spcPct val="0"/>
              </a:spcAft>
              <a:defRPr sz="1200">
                <a:solidFill>
                  <a:schemeClr val="tx1"/>
                </a:solidFill>
                <a:latin typeface="Arial" pitchFamily="34" charset="0"/>
              </a:defRPr>
            </a:lvl9pPr>
          </a:lstStyle>
          <a:p>
            <a:pPr eaLnBrk="1" hangingPunct="1">
              <a:spcBef>
                <a:spcPct val="0"/>
              </a:spcBef>
            </a:pPr>
            <a:fld id="{86731300-C2FB-40B2-B211-A86DDB1A27A2}" type="slidenum">
              <a:rPr lang="en-US" altLang="en-US" smtClean="0"/>
              <a:pPr eaLnBrk="1" hangingPunct="1">
                <a:spcBef>
                  <a:spcPct val="0"/>
                </a:spcBef>
              </a:pPr>
              <a:t>19</a:t>
            </a:fld>
            <a:endParaRPr lang="en-US" altLang="en-US" smtClean="0"/>
          </a:p>
        </p:txBody>
      </p:sp>
      <p:sp>
        <p:nvSpPr>
          <p:cNvPr id="118787" name="Rectangle 2"/>
          <p:cNvSpPr>
            <a:spLocks noGrp="1" noRot="1" noChangeAspect="1" noChangeArrowheads="1" noTextEdit="1"/>
          </p:cNvSpPr>
          <p:nvPr>
            <p:ph type="sldImg"/>
          </p:nvPr>
        </p:nvSpPr>
        <p:spPr>
          <a:ln/>
        </p:spPr>
      </p:sp>
      <p:sp>
        <p:nvSpPr>
          <p:cNvPr id="118788" name="Rectangle 3"/>
          <p:cNvSpPr>
            <a:spLocks noGrp="1" noChangeArrowheads="1"/>
          </p:cNvSpPr>
          <p:nvPr>
            <p:ph type="body" idx="1"/>
          </p:nvPr>
        </p:nvSpPr>
        <p:spPr>
          <a:xfrm>
            <a:off x="914400" y="4343400"/>
            <a:ext cx="5029200"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algn="just" eaLnBrk="1" hangingPunct="1"/>
            <a:r>
              <a:rPr lang="lt-LT" altLang="en-US" sz="1000" smtClean="0">
                <a:cs typeface="Times New Roman" pitchFamily="18" charset="0"/>
              </a:rPr>
              <a:t>lazerio galvutė</a:t>
            </a:r>
            <a:r>
              <a:rPr lang="en-US" altLang="en-US" sz="1000" smtClean="0">
                <a:cs typeface="Times New Roman" pitchFamily="18" charset="0"/>
              </a:rPr>
              <a:t>, </a:t>
            </a:r>
            <a:r>
              <a:rPr lang="lt-LT" altLang="en-US" sz="1000" i="1" smtClean="0">
                <a:cs typeface="Times New Roman" pitchFamily="18" charset="0"/>
              </a:rPr>
              <a:t>Kijevas</a:t>
            </a:r>
            <a:r>
              <a:rPr lang="en-US" altLang="en-US" sz="1000" i="1" smtClean="0">
                <a:cs typeface="Times New Roman" pitchFamily="18" charset="0"/>
              </a:rPr>
              <a:t>, </a:t>
            </a:r>
            <a:r>
              <a:rPr lang="en-US" altLang="en-US" sz="1000" smtClean="0">
                <a:cs typeface="Times New Roman" pitchFamily="18" charset="0"/>
              </a:rPr>
              <a:t>Nuotrauka su Basovu prie mūsų lazerio</a:t>
            </a:r>
            <a:r>
              <a:rPr lang="en-US" altLang="en-US" sz="1000" smtClean="0"/>
              <a:t> </a:t>
            </a:r>
            <a:endParaRPr lang="lt-LT" altLang="en-US" sz="1000" smtClean="0"/>
          </a:p>
          <a:p>
            <a:pPr algn="just" eaLnBrk="1" hangingPunct="1"/>
            <a:endParaRPr lang="en-US" altLang="en-US" sz="1000" smtClean="0">
              <a:cs typeface="Times New Roman" pitchFamily="18" charset="0"/>
            </a:endParaRPr>
          </a:p>
          <a:p>
            <a:pPr algn="just" eaLnBrk="1" hangingPunct="1"/>
            <a:endParaRPr lang="lt-LT" altLang="en-US" sz="1000" smtClean="0">
              <a:cs typeface="Times New Roman" pitchFamily="18" charset="0"/>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Slide Image Placeholder 1"/>
          <p:cNvSpPr>
            <a:spLocks noGrp="1" noRot="1" noChangeAspect="1" noTextEdit="1"/>
          </p:cNvSpPr>
          <p:nvPr>
            <p:ph type="sldImg"/>
          </p:nvPr>
        </p:nvSpPr>
        <p:spPr>
          <a:xfrm>
            <a:off x="1144588" y="685800"/>
            <a:ext cx="4570412" cy="3429000"/>
          </a:xfrm>
          <a:ln/>
        </p:spPr>
      </p:sp>
      <p:sp>
        <p:nvSpPr>
          <p:cNvPr id="119811"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lstStyle/>
          <a:p>
            <a:pPr defTabSz="1509713">
              <a:spcBef>
                <a:spcPct val="0"/>
              </a:spcBef>
            </a:pPr>
            <a:endParaRPr lang="lt-LT" altLang="en-US" smtClean="0"/>
          </a:p>
        </p:txBody>
      </p:sp>
      <p:sp>
        <p:nvSpPr>
          <p:cNvPr id="119812" name="Slide Number Placeholder 3"/>
          <p:cNvSpPr txBox="1">
            <a:spLocks noGrp="1"/>
          </p:cNvSpPr>
          <p:nvPr/>
        </p:nvSpPr>
        <p:spPr bwMode="auto">
          <a:xfrm>
            <a:off x="3884613" y="8685213"/>
            <a:ext cx="2971800"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91431" tIns="45716" rIns="91431" bIns="45716" anchor="b"/>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algn="r" eaLnBrk="1" hangingPunct="1"/>
            <a:fld id="{AE51F3A5-FF78-4A15-B5B1-21AA474FE5C0}" type="slidenum">
              <a:rPr lang="de-DE" altLang="en-US" sz="800">
                <a:latin typeface="Calibri" pitchFamily="34" charset="0"/>
                <a:cs typeface="Arial" pitchFamily="34" charset="0"/>
              </a:rPr>
              <a:pPr algn="r" eaLnBrk="1" hangingPunct="1"/>
              <a:t>98</a:t>
            </a:fld>
            <a:endParaRPr lang="de-DE" altLang="en-US" sz="800">
              <a:latin typeface="Calibri" pitchFamily="34" charset="0"/>
              <a:cs typeface="Arial" pitchFamily="34" charset="0"/>
            </a:endParaRPr>
          </a:p>
        </p:txBody>
      </p:sp>
    </p:spTree>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en-US" smtClean="0"/>
              <a:t>Click to edit Master subtitle style</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FA2CE18F-3E5C-44B1-94FA-ECD339619AF1}" type="slidenum">
              <a:rPr lang="en-US"/>
              <a:pPr>
                <a:defRPr/>
              </a:pPr>
              <a:t>‹#›</a:t>
            </a:fld>
            <a:endParaRPr lang="en-US"/>
          </a:p>
        </p:txBody>
      </p:sp>
    </p:spTree>
    <p:extLst>
      <p:ext uri="{BB962C8B-B14F-4D97-AF65-F5344CB8AC3E}">
        <p14:creationId xmlns:p14="http://schemas.microsoft.com/office/powerpoint/2010/main" val="1225920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B604F50B-ED7B-4DE0-A6BC-BEB19162AC70}" type="slidenum">
              <a:rPr lang="en-US"/>
              <a:pPr>
                <a:defRPr/>
              </a:pPr>
              <a:t>‹#›</a:t>
            </a:fld>
            <a:endParaRPr lang="en-US"/>
          </a:p>
        </p:txBody>
      </p:sp>
    </p:spTree>
    <p:extLst>
      <p:ext uri="{BB962C8B-B14F-4D97-AF65-F5344CB8AC3E}">
        <p14:creationId xmlns:p14="http://schemas.microsoft.com/office/powerpoint/2010/main" val="3163050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1204022C-20DB-4E51-8319-C73C3EBCE9A9}" type="slidenum">
              <a:rPr lang="en-US"/>
              <a:pPr>
                <a:defRPr/>
              </a:pPr>
              <a:t>‹#›</a:t>
            </a:fld>
            <a:endParaRPr lang="en-US"/>
          </a:p>
        </p:txBody>
      </p:sp>
    </p:spTree>
    <p:extLst>
      <p:ext uri="{BB962C8B-B14F-4D97-AF65-F5344CB8AC3E}">
        <p14:creationId xmlns:p14="http://schemas.microsoft.com/office/powerpoint/2010/main" val="183252577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type="objAndTwoObj" preserve="1">
  <p:cSld name="Title, Conten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5B2D54BA-1796-4C5F-A8D7-1FD300D04B55}" type="slidenum">
              <a:rPr lang="en-US"/>
              <a:pPr>
                <a:defRPr/>
              </a:pPr>
              <a:t>‹#›</a:t>
            </a:fld>
            <a:endParaRPr lang="en-US"/>
          </a:p>
        </p:txBody>
      </p:sp>
    </p:spTree>
    <p:extLst>
      <p:ext uri="{BB962C8B-B14F-4D97-AF65-F5344CB8AC3E}">
        <p14:creationId xmlns:p14="http://schemas.microsoft.com/office/powerpoint/2010/main" val="555560652"/>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type="txAndObj" preserve="1">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6BBFE831-B55E-4380-AA09-AD8B2F63E529}" type="slidenum">
              <a:rPr lang="en-US"/>
              <a:pPr>
                <a:defRPr/>
              </a:pPr>
              <a:t>‹#›</a:t>
            </a:fld>
            <a:endParaRPr lang="en-US"/>
          </a:p>
        </p:txBody>
      </p:sp>
    </p:spTree>
    <p:extLst>
      <p:ext uri="{BB962C8B-B14F-4D97-AF65-F5344CB8AC3E}">
        <p14:creationId xmlns:p14="http://schemas.microsoft.com/office/powerpoint/2010/main" val="322964799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type="fourObj" preserve="1">
  <p:cSld name="Title and 4 Content">
    <p:spTree>
      <p:nvGrpSpPr>
        <p:cNvPr id="1" name=""/>
        <p:cNvGrpSpPr/>
        <p:nvPr/>
      </p:nvGrpSpPr>
      <p:grpSpPr>
        <a:xfrm>
          <a:off x="0" y="0"/>
          <a:ext cx="0" cy="0"/>
          <a:chOff x="0" y="0"/>
          <a:chExt cx="0" cy="0"/>
        </a:xfrm>
      </p:grpSpPr>
      <p:sp>
        <p:nvSpPr>
          <p:cNvPr id="2" name="Title 1"/>
          <p:cNvSpPr>
            <a:spLocks noGrp="1"/>
          </p:cNvSpPr>
          <p:nvPr>
            <p:ph type="title" sz="quarter"/>
          </p:nvPr>
        </p:nvSpPr>
        <p:spPr>
          <a:xfrm>
            <a:off x="457200" y="274638"/>
            <a:ext cx="8229600" cy="1143000"/>
          </a:xfrm>
        </p:spPr>
        <p:txBody>
          <a:bodyPr/>
          <a:lstStyle/>
          <a:p>
            <a:r>
              <a:rPr lang="en-US" smtClean="0"/>
              <a:t>Click to edit Master title style</a:t>
            </a:r>
            <a:endParaRPr lang="en-US"/>
          </a:p>
        </p:txBody>
      </p:sp>
      <p:sp>
        <p:nvSpPr>
          <p:cNvPr id="3" name="Content Placeholder 2"/>
          <p:cNvSpPr>
            <a:spLocks noGrp="1"/>
          </p:cNvSpPr>
          <p:nvPr>
            <p:ph sz="quarter" idx="1"/>
          </p:nvPr>
        </p:nvSpPr>
        <p:spPr>
          <a:xfrm>
            <a:off x="457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57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Content Placeholder 5"/>
          <p:cNvSpPr>
            <a:spLocks noGrp="1"/>
          </p:cNvSpPr>
          <p:nvPr>
            <p:ph sz="quarter" idx="4"/>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70F5082A-7DD1-4473-9537-43EAC642612C}" type="slidenum">
              <a:rPr lang="en-US"/>
              <a:pPr>
                <a:defRPr/>
              </a:pPr>
              <a:t>‹#›</a:t>
            </a:fld>
            <a:endParaRPr lang="en-US"/>
          </a:p>
        </p:txBody>
      </p:sp>
    </p:spTree>
    <p:extLst>
      <p:ext uri="{BB962C8B-B14F-4D97-AF65-F5344CB8AC3E}">
        <p14:creationId xmlns:p14="http://schemas.microsoft.com/office/powerpoint/2010/main" val="3454483459"/>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type="objOnly" preserve="1">
  <p:cSld name="Content">
    <p:spTree>
      <p:nvGrpSpPr>
        <p:cNvPr id="1" name=""/>
        <p:cNvGrpSpPr/>
        <p:nvPr/>
      </p:nvGrpSpPr>
      <p:grpSpPr>
        <a:xfrm>
          <a:off x="0" y="0"/>
          <a:ext cx="0" cy="0"/>
          <a:chOff x="0" y="0"/>
          <a:chExt cx="0" cy="0"/>
        </a:xfrm>
      </p:grpSpPr>
      <p:sp>
        <p:nvSpPr>
          <p:cNvPr id="2" name="Content Placeholder 1"/>
          <p:cNvSpPr>
            <a:spLocks noGrp="1"/>
          </p:cNvSpPr>
          <p:nvPr>
            <p:ph/>
          </p:nvPr>
        </p:nvSpPr>
        <p:spPr>
          <a:xfrm>
            <a:off x="457200" y="274638"/>
            <a:ext cx="8229600" cy="585152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B074A7B1-247A-4176-91EC-0E1CCF6AC14E}" type="slidenum">
              <a:rPr lang="en-US"/>
              <a:pPr>
                <a:defRPr/>
              </a:pPr>
              <a:t>‹#›</a:t>
            </a:fld>
            <a:endParaRPr lang="en-US"/>
          </a:p>
        </p:txBody>
      </p:sp>
    </p:spTree>
    <p:extLst>
      <p:ext uri="{BB962C8B-B14F-4D97-AF65-F5344CB8AC3E}">
        <p14:creationId xmlns:p14="http://schemas.microsoft.com/office/powerpoint/2010/main" val="317445054"/>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txAndTwoObj" preserve="1">
  <p:cSld name="Title, Text, and 2 Conten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Text Placeholder 2"/>
          <p:cNvSpPr>
            <a:spLocks noGrp="1"/>
          </p:cNvSpPr>
          <p:nvPr>
            <p:ph type="body" sz="half" idx="1"/>
          </p:nvPr>
        </p:nvSpPr>
        <p:spPr>
          <a:xfrm>
            <a:off x="457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quarter" idx="2"/>
          </p:nvPr>
        </p:nvSpPr>
        <p:spPr>
          <a:xfrm>
            <a:off x="4648200" y="1600200"/>
            <a:ext cx="4038600" cy="21859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Content Placeholder 4"/>
          <p:cNvSpPr>
            <a:spLocks noGrp="1"/>
          </p:cNvSpPr>
          <p:nvPr>
            <p:ph sz="quarter" idx="3"/>
          </p:nvPr>
        </p:nvSpPr>
        <p:spPr>
          <a:xfrm>
            <a:off x="4648200" y="3938588"/>
            <a:ext cx="4038600" cy="2187575"/>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Rectangle 4"/>
          <p:cNvSpPr>
            <a:spLocks noGrp="1" noChangeArrowheads="1"/>
          </p:cNvSpPr>
          <p:nvPr>
            <p:ph type="dt" sz="half" idx="10"/>
          </p:nvPr>
        </p:nvSpPr>
        <p:spPr>
          <a:ln/>
        </p:spPr>
        <p:txBody>
          <a:bodyPr/>
          <a:lstStyle>
            <a:lvl1pPr>
              <a:defRPr/>
            </a:lvl1pPr>
          </a:lstStyle>
          <a:p>
            <a:pPr>
              <a:defRPr/>
            </a:pPr>
            <a:endParaRPr lang="en-US"/>
          </a:p>
        </p:txBody>
      </p:sp>
      <p:sp>
        <p:nvSpPr>
          <p:cNvPr id="7" name="Rectangle 6"/>
          <p:cNvSpPr>
            <a:spLocks noGrp="1" noChangeArrowheads="1"/>
          </p:cNvSpPr>
          <p:nvPr>
            <p:ph type="sldNum" sz="quarter" idx="11"/>
          </p:nvPr>
        </p:nvSpPr>
        <p:spPr>
          <a:ln/>
        </p:spPr>
        <p:txBody>
          <a:bodyPr/>
          <a:lstStyle>
            <a:lvl1pPr>
              <a:defRPr/>
            </a:lvl1pPr>
          </a:lstStyle>
          <a:p>
            <a:pPr>
              <a:defRPr/>
            </a:pPr>
            <a:fld id="{2EE30678-7E01-4DE1-9E0B-D548034375A9}" type="slidenum">
              <a:rPr lang="en-US"/>
              <a:pPr>
                <a:defRPr/>
              </a:pPr>
              <a:t>‹#›</a:t>
            </a:fld>
            <a:endParaRPr lang="en-US"/>
          </a:p>
        </p:txBody>
      </p:sp>
    </p:spTree>
    <p:extLst>
      <p:ext uri="{BB962C8B-B14F-4D97-AF65-F5344CB8AC3E}">
        <p14:creationId xmlns:p14="http://schemas.microsoft.com/office/powerpoint/2010/main" val="147368199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clipArtAndTx" preserve="1">
  <p:cSld name="Title, Clip Art and Text">
    <p:spTree>
      <p:nvGrpSpPr>
        <p:cNvPr id="1" name=""/>
        <p:cNvGrpSpPr/>
        <p:nvPr/>
      </p:nvGrpSpPr>
      <p:grpSpPr>
        <a:xfrm>
          <a:off x="0" y="0"/>
          <a:ext cx="0" cy="0"/>
          <a:chOff x="0" y="0"/>
          <a:chExt cx="0" cy="0"/>
        </a:xfrm>
      </p:grpSpPr>
      <p:sp>
        <p:nvSpPr>
          <p:cNvPr id="2" name="Title 1"/>
          <p:cNvSpPr>
            <a:spLocks noGrp="1"/>
          </p:cNvSpPr>
          <p:nvPr>
            <p:ph type="title"/>
          </p:nvPr>
        </p:nvSpPr>
        <p:spPr>
          <a:xfrm>
            <a:off x="457200" y="274638"/>
            <a:ext cx="8229600" cy="1143000"/>
          </a:xfrm>
        </p:spPr>
        <p:txBody>
          <a:bodyPr/>
          <a:lstStyle/>
          <a:p>
            <a:r>
              <a:rPr lang="en-US" smtClean="0"/>
              <a:t>Click to edit Master title style</a:t>
            </a:r>
            <a:endParaRPr lang="en-US"/>
          </a:p>
        </p:txBody>
      </p:sp>
      <p:sp>
        <p:nvSpPr>
          <p:cNvPr id="3" name="ClipArt Placeholder 2"/>
          <p:cNvSpPr>
            <a:spLocks noGrp="1"/>
          </p:cNvSpPr>
          <p:nvPr>
            <p:ph type="clipArt" sz="half" idx="1"/>
          </p:nvPr>
        </p:nvSpPr>
        <p:spPr>
          <a:xfrm>
            <a:off x="457200" y="1600200"/>
            <a:ext cx="4038600" cy="4525963"/>
          </a:xfrm>
        </p:spPr>
        <p:txBody>
          <a:bodyPr/>
          <a:lstStyle/>
          <a:p>
            <a:pPr lvl="0"/>
            <a:endParaRPr lang="en-US" noProof="0" smtClean="0"/>
          </a:p>
        </p:txBody>
      </p:sp>
      <p:sp>
        <p:nvSpPr>
          <p:cNvPr id="4" name="Text Placeholder 3"/>
          <p:cNvSpPr>
            <a:spLocks noGrp="1"/>
          </p:cNvSpPr>
          <p:nvPr>
            <p:ph type="body" sz="half" idx="2"/>
          </p:nvPr>
        </p:nvSpPr>
        <p:spPr>
          <a:xfrm>
            <a:off x="4648200" y="1600200"/>
            <a:ext cx="4038600" cy="4525963"/>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D383E7A4-C020-43CD-9499-39A5F5495B4B}" type="slidenum">
              <a:rPr lang="en-US"/>
              <a:pPr>
                <a:defRPr/>
              </a:pPr>
              <a:t>‹#›</a:t>
            </a:fld>
            <a:endParaRPr lang="en-US"/>
          </a:p>
        </p:txBody>
      </p:sp>
    </p:spTree>
    <p:extLst>
      <p:ext uri="{BB962C8B-B14F-4D97-AF65-F5344CB8AC3E}">
        <p14:creationId xmlns:p14="http://schemas.microsoft.com/office/powerpoint/2010/main" val="269954660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8CC4F8AF-DFD3-47AF-A537-87EF9B26A43A}" type="slidenum">
              <a:rPr lang="en-US"/>
              <a:pPr>
                <a:defRPr/>
              </a:pPr>
              <a:t>‹#›</a:t>
            </a:fld>
            <a:endParaRPr lang="en-US"/>
          </a:p>
        </p:txBody>
      </p:sp>
    </p:spTree>
    <p:extLst>
      <p:ext uri="{BB962C8B-B14F-4D97-AF65-F5344CB8AC3E}">
        <p14:creationId xmlns:p14="http://schemas.microsoft.com/office/powerpoint/2010/main" val="17679990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smtClean="0"/>
              <a:t>Click to edit Master text styles</a:t>
            </a:r>
          </a:p>
        </p:txBody>
      </p:sp>
      <p:sp>
        <p:nvSpPr>
          <p:cNvPr id="4" name="Rectangle 4"/>
          <p:cNvSpPr>
            <a:spLocks noGrp="1" noChangeArrowheads="1"/>
          </p:cNvSpPr>
          <p:nvPr>
            <p:ph type="dt" sz="half" idx="10"/>
          </p:nvPr>
        </p:nvSpPr>
        <p:spPr>
          <a:ln/>
        </p:spPr>
        <p:txBody>
          <a:bodyPr/>
          <a:lstStyle>
            <a:lvl1pPr>
              <a:defRPr/>
            </a:lvl1pPr>
          </a:lstStyle>
          <a:p>
            <a:pPr>
              <a:defRPr/>
            </a:pPr>
            <a:endParaRPr lang="en-US"/>
          </a:p>
        </p:txBody>
      </p:sp>
      <p:sp>
        <p:nvSpPr>
          <p:cNvPr id="5" name="Rectangle 6"/>
          <p:cNvSpPr>
            <a:spLocks noGrp="1" noChangeArrowheads="1"/>
          </p:cNvSpPr>
          <p:nvPr>
            <p:ph type="sldNum" sz="quarter" idx="11"/>
          </p:nvPr>
        </p:nvSpPr>
        <p:spPr>
          <a:ln/>
        </p:spPr>
        <p:txBody>
          <a:bodyPr/>
          <a:lstStyle>
            <a:lvl1pPr>
              <a:defRPr/>
            </a:lvl1pPr>
          </a:lstStyle>
          <a:p>
            <a:pPr>
              <a:defRPr/>
            </a:pPr>
            <a:fld id="{6DC7F501-C171-429D-BEAA-998ED5169458}" type="slidenum">
              <a:rPr lang="en-US"/>
              <a:pPr>
                <a:defRPr/>
              </a:pPr>
              <a:t>‹#›</a:t>
            </a:fld>
            <a:endParaRPr lang="en-US"/>
          </a:p>
        </p:txBody>
      </p:sp>
    </p:spTree>
    <p:extLst>
      <p:ext uri="{BB962C8B-B14F-4D97-AF65-F5344CB8AC3E}">
        <p14:creationId xmlns:p14="http://schemas.microsoft.com/office/powerpoint/2010/main" val="308225223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59F94F1D-2F21-4B8D-964B-2240A8F9DB51}" type="slidenum">
              <a:rPr lang="en-US"/>
              <a:pPr>
                <a:defRPr/>
              </a:pPr>
              <a:t>‹#›</a:t>
            </a:fld>
            <a:endParaRPr lang="en-US"/>
          </a:p>
        </p:txBody>
      </p:sp>
    </p:spTree>
    <p:extLst>
      <p:ext uri="{BB962C8B-B14F-4D97-AF65-F5344CB8AC3E}">
        <p14:creationId xmlns:p14="http://schemas.microsoft.com/office/powerpoint/2010/main" val="144579736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Rectangle 4"/>
          <p:cNvSpPr>
            <a:spLocks noGrp="1" noChangeArrowheads="1"/>
          </p:cNvSpPr>
          <p:nvPr>
            <p:ph type="dt" sz="half" idx="10"/>
          </p:nvPr>
        </p:nvSpPr>
        <p:spPr>
          <a:ln/>
        </p:spPr>
        <p:txBody>
          <a:bodyPr/>
          <a:lstStyle>
            <a:lvl1pPr>
              <a:defRPr/>
            </a:lvl1pPr>
          </a:lstStyle>
          <a:p>
            <a:pPr>
              <a:defRPr/>
            </a:pPr>
            <a:endParaRPr lang="en-US"/>
          </a:p>
        </p:txBody>
      </p:sp>
      <p:sp>
        <p:nvSpPr>
          <p:cNvPr id="8" name="Rectangle 6"/>
          <p:cNvSpPr>
            <a:spLocks noGrp="1" noChangeArrowheads="1"/>
          </p:cNvSpPr>
          <p:nvPr>
            <p:ph type="sldNum" sz="quarter" idx="11"/>
          </p:nvPr>
        </p:nvSpPr>
        <p:spPr>
          <a:ln/>
        </p:spPr>
        <p:txBody>
          <a:bodyPr/>
          <a:lstStyle>
            <a:lvl1pPr>
              <a:defRPr/>
            </a:lvl1pPr>
          </a:lstStyle>
          <a:p>
            <a:pPr>
              <a:defRPr/>
            </a:pPr>
            <a:fld id="{3E996FF4-FFA5-4209-8D17-834624A3D6B7}" type="slidenum">
              <a:rPr lang="en-US"/>
              <a:pPr>
                <a:defRPr/>
              </a:pPr>
              <a:t>‹#›</a:t>
            </a:fld>
            <a:endParaRPr lang="en-US"/>
          </a:p>
        </p:txBody>
      </p:sp>
    </p:spTree>
    <p:extLst>
      <p:ext uri="{BB962C8B-B14F-4D97-AF65-F5344CB8AC3E}">
        <p14:creationId xmlns:p14="http://schemas.microsoft.com/office/powerpoint/2010/main" val="1504424872"/>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ln/>
        </p:spPr>
        <p:txBody>
          <a:bodyPr/>
          <a:lstStyle>
            <a:lvl1pPr>
              <a:defRPr/>
            </a:lvl1pPr>
          </a:lstStyle>
          <a:p>
            <a:pPr>
              <a:defRPr/>
            </a:pPr>
            <a:endParaRPr lang="en-US"/>
          </a:p>
        </p:txBody>
      </p:sp>
      <p:sp>
        <p:nvSpPr>
          <p:cNvPr id="4" name="Rectangle 6"/>
          <p:cNvSpPr>
            <a:spLocks noGrp="1" noChangeArrowheads="1"/>
          </p:cNvSpPr>
          <p:nvPr>
            <p:ph type="sldNum" sz="quarter" idx="11"/>
          </p:nvPr>
        </p:nvSpPr>
        <p:spPr>
          <a:ln/>
        </p:spPr>
        <p:txBody>
          <a:bodyPr/>
          <a:lstStyle>
            <a:lvl1pPr>
              <a:defRPr/>
            </a:lvl1pPr>
          </a:lstStyle>
          <a:p>
            <a:pPr>
              <a:defRPr/>
            </a:pPr>
            <a:fld id="{5C0469ED-F16F-48F4-9DF2-2B8574B00A85}" type="slidenum">
              <a:rPr lang="en-US"/>
              <a:pPr>
                <a:defRPr/>
              </a:pPr>
              <a:t>‹#›</a:t>
            </a:fld>
            <a:endParaRPr lang="en-US"/>
          </a:p>
        </p:txBody>
      </p:sp>
    </p:spTree>
    <p:extLst>
      <p:ext uri="{BB962C8B-B14F-4D97-AF65-F5344CB8AC3E}">
        <p14:creationId xmlns:p14="http://schemas.microsoft.com/office/powerpoint/2010/main" val="177097717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4"/>
          <p:cNvSpPr>
            <a:spLocks noGrp="1" noChangeArrowheads="1"/>
          </p:cNvSpPr>
          <p:nvPr>
            <p:ph type="dt" sz="half" idx="10"/>
          </p:nvPr>
        </p:nvSpPr>
        <p:spPr>
          <a:ln/>
        </p:spPr>
        <p:txBody>
          <a:bodyPr/>
          <a:lstStyle>
            <a:lvl1pPr>
              <a:defRPr/>
            </a:lvl1pPr>
          </a:lstStyle>
          <a:p>
            <a:pPr>
              <a:defRPr/>
            </a:pPr>
            <a:endParaRPr lang="en-US"/>
          </a:p>
        </p:txBody>
      </p:sp>
      <p:sp>
        <p:nvSpPr>
          <p:cNvPr id="3" name="Rectangle 6"/>
          <p:cNvSpPr>
            <a:spLocks noGrp="1" noChangeArrowheads="1"/>
          </p:cNvSpPr>
          <p:nvPr>
            <p:ph type="sldNum" sz="quarter" idx="11"/>
          </p:nvPr>
        </p:nvSpPr>
        <p:spPr>
          <a:ln/>
        </p:spPr>
        <p:txBody>
          <a:bodyPr/>
          <a:lstStyle>
            <a:lvl1pPr>
              <a:defRPr/>
            </a:lvl1pPr>
          </a:lstStyle>
          <a:p>
            <a:pPr>
              <a:defRPr/>
            </a:pPr>
            <a:fld id="{A0B32F25-9708-41BE-996C-E1B1EBB694B3}" type="slidenum">
              <a:rPr lang="en-US"/>
              <a:pPr>
                <a:defRPr/>
              </a:pPr>
              <a:t>‹#›</a:t>
            </a:fld>
            <a:endParaRPr lang="en-US"/>
          </a:p>
        </p:txBody>
      </p:sp>
    </p:spTree>
    <p:extLst>
      <p:ext uri="{BB962C8B-B14F-4D97-AF65-F5344CB8AC3E}">
        <p14:creationId xmlns:p14="http://schemas.microsoft.com/office/powerpoint/2010/main" val="67627105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8AF942B5-7A31-4852-AB85-7A1711F94414}" type="slidenum">
              <a:rPr lang="en-US"/>
              <a:pPr>
                <a:defRPr/>
              </a:pPr>
              <a:t>‹#›</a:t>
            </a:fld>
            <a:endParaRPr lang="en-US"/>
          </a:p>
        </p:txBody>
      </p:sp>
    </p:spTree>
    <p:extLst>
      <p:ext uri="{BB962C8B-B14F-4D97-AF65-F5344CB8AC3E}">
        <p14:creationId xmlns:p14="http://schemas.microsoft.com/office/powerpoint/2010/main" val="157404331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smtClean="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Rectangle 4"/>
          <p:cNvSpPr>
            <a:spLocks noGrp="1" noChangeArrowheads="1"/>
          </p:cNvSpPr>
          <p:nvPr>
            <p:ph type="dt" sz="half" idx="10"/>
          </p:nvPr>
        </p:nvSpPr>
        <p:spPr>
          <a:ln/>
        </p:spPr>
        <p:txBody>
          <a:bodyPr/>
          <a:lstStyle>
            <a:lvl1pPr>
              <a:defRPr/>
            </a:lvl1pPr>
          </a:lstStyle>
          <a:p>
            <a:pPr>
              <a:defRPr/>
            </a:pPr>
            <a:endParaRPr lang="en-US"/>
          </a:p>
        </p:txBody>
      </p:sp>
      <p:sp>
        <p:nvSpPr>
          <p:cNvPr id="6" name="Rectangle 6"/>
          <p:cNvSpPr>
            <a:spLocks noGrp="1" noChangeArrowheads="1"/>
          </p:cNvSpPr>
          <p:nvPr>
            <p:ph type="sldNum" sz="quarter" idx="11"/>
          </p:nvPr>
        </p:nvSpPr>
        <p:spPr>
          <a:ln/>
        </p:spPr>
        <p:txBody>
          <a:bodyPr/>
          <a:lstStyle>
            <a:lvl1pPr>
              <a:defRPr/>
            </a:lvl1pPr>
          </a:lstStyle>
          <a:p>
            <a:pPr>
              <a:defRPr/>
            </a:pPr>
            <a:fld id="{2177EE5D-7F0D-4008-8E7F-F06B3F45D4B1}" type="slidenum">
              <a:rPr lang="en-US"/>
              <a:pPr>
                <a:defRPr/>
              </a:pPr>
              <a:t>‹#›</a:t>
            </a:fld>
            <a:endParaRPr lang="en-US"/>
          </a:p>
        </p:txBody>
      </p:sp>
    </p:spTree>
    <p:extLst>
      <p:ext uri="{BB962C8B-B14F-4D97-AF65-F5344CB8AC3E}">
        <p14:creationId xmlns:p14="http://schemas.microsoft.com/office/powerpoint/2010/main" val="16857260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rgbClr val="E8F9B1"/>
        </a:solidFill>
        <a:effectLst/>
      </p:bgPr>
    </p:bg>
    <p:spTree>
      <p:nvGrpSpPr>
        <p:cNvPr id="1" name=""/>
        <p:cNvGrpSpPr/>
        <p:nvPr/>
      </p:nvGrpSpPr>
      <p:grpSpPr>
        <a:xfrm>
          <a:off x="0" y="0"/>
          <a:ext cx="0" cy="0"/>
          <a:chOff x="0" y="0"/>
          <a:chExt cx="0" cy="0"/>
        </a:xfrm>
      </p:grpSpPr>
      <p:sp>
        <p:nvSpPr>
          <p:cNvPr id="1026" name="Rectangle 2"/>
          <p:cNvSpPr>
            <a:spLocks noGrp="1" noChangeArrowheads="1"/>
          </p:cNvSpPr>
          <p:nvPr>
            <p:ph type="title"/>
          </p:nvPr>
        </p:nvSpPr>
        <p:spPr bwMode="auto">
          <a:xfrm>
            <a:off x="457200" y="2746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ctr" anchorCtr="0" compatLnSpc="1">
            <a:prstTxWarp prst="textNoShape">
              <a:avLst/>
            </a:prstTxWarp>
          </a:bodyPr>
          <a:lstStyle/>
          <a:p>
            <a:pPr lvl="0"/>
            <a:r>
              <a:rPr lang="en-US" altLang="en-US" smtClean="0"/>
              <a:t>Spustelėkite, jei norite keisite ruoš. pav. stilių</a:t>
            </a:r>
          </a:p>
        </p:txBody>
      </p:sp>
      <p:sp>
        <p:nvSpPr>
          <p:cNvPr id="1027" name="Rectangle 3"/>
          <p:cNvSpPr>
            <a:spLocks noGrp="1" noChangeArrowheads="1"/>
          </p:cNvSpPr>
          <p:nvPr>
            <p:ph type="body" idx="1"/>
          </p:nvPr>
        </p:nvSpPr>
        <p:spPr bwMode="auto">
          <a:xfrm>
            <a:off x="457200" y="1600200"/>
            <a:ext cx="82296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altLang="en-US" smtClean="0"/>
              <a:t>Spustelėkite ruošinio teksto stiliams keisti</a:t>
            </a:r>
          </a:p>
          <a:p>
            <a:pPr lvl="1"/>
            <a:r>
              <a:rPr lang="en-US" altLang="en-US" smtClean="0"/>
              <a:t>Antras lygmuo</a:t>
            </a:r>
          </a:p>
          <a:p>
            <a:pPr lvl="2"/>
            <a:r>
              <a:rPr lang="en-US" altLang="en-US" smtClean="0"/>
              <a:t>Trečias lygmuo</a:t>
            </a:r>
          </a:p>
          <a:p>
            <a:pPr lvl="3"/>
            <a:r>
              <a:rPr lang="en-US" altLang="en-US" smtClean="0"/>
              <a:t>Ketvirtas lygmuo</a:t>
            </a:r>
          </a:p>
          <a:p>
            <a:pPr lvl="4"/>
            <a:r>
              <a:rPr lang="en-US" altLang="en-US" smtClean="0"/>
              <a:t>Penktas lygmuo</a:t>
            </a:r>
          </a:p>
        </p:txBody>
      </p:sp>
      <p:sp>
        <p:nvSpPr>
          <p:cNvPr id="1028" name="Rectangle 4"/>
          <p:cNvSpPr>
            <a:spLocks noGrp="1" noChangeArrowheads="1"/>
          </p:cNvSpPr>
          <p:nvPr>
            <p:ph type="dt" sz="half" idx="2"/>
          </p:nvPr>
        </p:nvSpPr>
        <p:spPr bwMode="auto">
          <a:xfrm>
            <a:off x="457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defRPr sz="1400">
                <a:solidFill>
                  <a:schemeClr val="tx1"/>
                </a:solidFill>
              </a:defRPr>
            </a:lvl1pPr>
          </a:lstStyle>
          <a:p>
            <a:pPr>
              <a:defRPr/>
            </a:pPr>
            <a:endParaRPr lang="en-US"/>
          </a:p>
        </p:txBody>
      </p:sp>
      <p:sp>
        <p:nvSpPr>
          <p:cNvPr id="1030" name="Rectangle 6"/>
          <p:cNvSpPr>
            <a:spLocks noGrp="1" noChangeArrowheads="1"/>
          </p:cNvSpPr>
          <p:nvPr>
            <p:ph type="sldNum" sz="quarter" idx="4"/>
          </p:nvPr>
        </p:nvSpPr>
        <p:spPr bwMode="auto">
          <a:xfrm>
            <a:off x="6553200" y="6245225"/>
            <a:ext cx="2133600" cy="47625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defRPr sz="1400">
                <a:solidFill>
                  <a:schemeClr val="tx1"/>
                </a:solidFill>
              </a:defRPr>
            </a:lvl1pPr>
          </a:lstStyle>
          <a:p>
            <a:pPr>
              <a:defRPr/>
            </a:pPr>
            <a:fld id="{D4A9DAE8-9E56-47BD-8B47-B404E14B8729}" type="slidenum">
              <a:rPr lang="en-US"/>
              <a:pPr>
                <a:defRPr/>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txStyles>
    <p:titleStyle>
      <a:lvl1pPr algn="ctr" rtl="0" eaLnBrk="0" fontAlgn="base" hangingPunct="0">
        <a:spcBef>
          <a:spcPct val="0"/>
        </a:spcBef>
        <a:spcAft>
          <a:spcPct val="0"/>
        </a:spcAft>
        <a:defRPr sz="4400">
          <a:solidFill>
            <a:schemeClr val="tx2"/>
          </a:solidFill>
          <a:latin typeface="+mj-lt"/>
          <a:ea typeface="+mj-ea"/>
          <a:cs typeface="+mj-cs"/>
        </a:defRPr>
      </a:lvl1pPr>
      <a:lvl2pPr algn="ctr" rtl="0" eaLnBrk="0" fontAlgn="base" hangingPunct="0">
        <a:spcBef>
          <a:spcPct val="0"/>
        </a:spcBef>
        <a:spcAft>
          <a:spcPct val="0"/>
        </a:spcAft>
        <a:defRPr sz="4400">
          <a:solidFill>
            <a:schemeClr val="tx2"/>
          </a:solidFill>
          <a:latin typeface="Arial" pitchFamily="34" charset="0"/>
        </a:defRPr>
      </a:lvl2pPr>
      <a:lvl3pPr algn="ctr" rtl="0" eaLnBrk="0" fontAlgn="base" hangingPunct="0">
        <a:spcBef>
          <a:spcPct val="0"/>
        </a:spcBef>
        <a:spcAft>
          <a:spcPct val="0"/>
        </a:spcAft>
        <a:defRPr sz="4400">
          <a:solidFill>
            <a:schemeClr val="tx2"/>
          </a:solidFill>
          <a:latin typeface="Arial" pitchFamily="34" charset="0"/>
        </a:defRPr>
      </a:lvl3pPr>
      <a:lvl4pPr algn="ctr" rtl="0" eaLnBrk="0" fontAlgn="base" hangingPunct="0">
        <a:spcBef>
          <a:spcPct val="0"/>
        </a:spcBef>
        <a:spcAft>
          <a:spcPct val="0"/>
        </a:spcAft>
        <a:defRPr sz="4400">
          <a:solidFill>
            <a:schemeClr val="tx2"/>
          </a:solidFill>
          <a:latin typeface="Arial" pitchFamily="34" charset="0"/>
        </a:defRPr>
      </a:lvl4pPr>
      <a:lvl5pPr algn="ctr" rtl="0" eaLnBrk="0" fontAlgn="base" hangingPunct="0">
        <a:spcBef>
          <a:spcPct val="0"/>
        </a:spcBef>
        <a:spcAft>
          <a:spcPct val="0"/>
        </a:spcAft>
        <a:defRPr sz="4400">
          <a:solidFill>
            <a:schemeClr val="tx2"/>
          </a:solidFill>
          <a:latin typeface="Arial" pitchFamily="34" charset="0"/>
        </a:defRPr>
      </a:lvl5pPr>
      <a:lvl6pPr marL="457200" algn="ctr" rtl="0" fontAlgn="base">
        <a:spcBef>
          <a:spcPct val="0"/>
        </a:spcBef>
        <a:spcAft>
          <a:spcPct val="0"/>
        </a:spcAft>
        <a:defRPr sz="4400">
          <a:solidFill>
            <a:schemeClr val="tx2"/>
          </a:solidFill>
          <a:latin typeface="Arial" pitchFamily="34" charset="0"/>
        </a:defRPr>
      </a:lvl6pPr>
      <a:lvl7pPr marL="914400" algn="ctr" rtl="0" fontAlgn="base">
        <a:spcBef>
          <a:spcPct val="0"/>
        </a:spcBef>
        <a:spcAft>
          <a:spcPct val="0"/>
        </a:spcAft>
        <a:defRPr sz="4400">
          <a:solidFill>
            <a:schemeClr val="tx2"/>
          </a:solidFill>
          <a:latin typeface="Arial" pitchFamily="34" charset="0"/>
        </a:defRPr>
      </a:lvl7pPr>
      <a:lvl8pPr marL="1371600" algn="ctr" rtl="0" fontAlgn="base">
        <a:spcBef>
          <a:spcPct val="0"/>
        </a:spcBef>
        <a:spcAft>
          <a:spcPct val="0"/>
        </a:spcAft>
        <a:defRPr sz="4400">
          <a:solidFill>
            <a:schemeClr val="tx2"/>
          </a:solidFill>
          <a:latin typeface="Arial" pitchFamily="34" charset="0"/>
        </a:defRPr>
      </a:lvl8pPr>
      <a:lvl9pPr marL="1828800" algn="ctr" rtl="0" fontAlgn="base">
        <a:spcBef>
          <a:spcPct val="0"/>
        </a:spcBef>
        <a:spcAft>
          <a:spcPct val="0"/>
        </a:spcAft>
        <a:defRPr sz="4400">
          <a:solidFill>
            <a:schemeClr val="tx2"/>
          </a:solidFill>
          <a:latin typeface="Arial" pitchFamily="34" charset="0"/>
        </a:defRPr>
      </a:lvl9pPr>
    </p:titleStyle>
    <p:body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defRPr>
      </a:lvl2pPr>
      <a:lvl3pPr marL="1143000" indent="-228600" algn="l" rtl="0" eaLnBrk="0" fontAlgn="base" hangingPunct="0">
        <a:spcBef>
          <a:spcPct val="20000"/>
        </a:spcBef>
        <a:spcAft>
          <a:spcPct val="0"/>
        </a:spcAft>
        <a:buChar char="•"/>
        <a:defRPr sz="2400">
          <a:solidFill>
            <a:schemeClr val="tx1"/>
          </a:solidFill>
          <a:latin typeface="+mn-lt"/>
        </a:defRPr>
      </a:lvl3pPr>
      <a:lvl4pPr marL="1600200" indent="-228600" algn="l" rtl="0" eaLnBrk="0" fontAlgn="base" hangingPunct="0">
        <a:spcBef>
          <a:spcPct val="20000"/>
        </a:spcBef>
        <a:spcAft>
          <a:spcPct val="0"/>
        </a:spcAft>
        <a:buChar char="–"/>
        <a:defRPr sz="2000">
          <a:solidFill>
            <a:schemeClr val="tx1"/>
          </a:solidFill>
          <a:latin typeface="+mn-lt"/>
        </a:defRPr>
      </a:lvl4pPr>
      <a:lvl5pPr marL="2057400" indent="-228600" algn="l" rtl="0" eaLnBrk="0" fontAlgn="base" hangingPunct="0">
        <a:spcBef>
          <a:spcPct val="20000"/>
        </a:spcBef>
        <a:spcAft>
          <a:spcPct val="0"/>
        </a:spcAft>
        <a:buChar char="»"/>
        <a:defRPr sz="2000">
          <a:solidFill>
            <a:schemeClr val="tx1"/>
          </a:solidFill>
          <a:latin typeface="+mn-lt"/>
        </a:defRPr>
      </a:lvl5pPr>
      <a:lvl6pPr marL="2514600" indent="-228600" algn="l" rtl="0" fontAlgn="base">
        <a:spcBef>
          <a:spcPct val="20000"/>
        </a:spcBef>
        <a:spcAft>
          <a:spcPct val="0"/>
        </a:spcAft>
        <a:buChar char="»"/>
        <a:defRPr sz="2000">
          <a:solidFill>
            <a:schemeClr val="tx1"/>
          </a:solidFill>
          <a:latin typeface="+mn-lt"/>
        </a:defRPr>
      </a:lvl6pPr>
      <a:lvl7pPr marL="2971800" indent="-228600" algn="l" rtl="0" fontAlgn="base">
        <a:spcBef>
          <a:spcPct val="20000"/>
        </a:spcBef>
        <a:spcAft>
          <a:spcPct val="0"/>
        </a:spcAft>
        <a:buChar char="»"/>
        <a:defRPr sz="2000">
          <a:solidFill>
            <a:schemeClr val="tx1"/>
          </a:solidFill>
          <a:latin typeface="+mn-lt"/>
        </a:defRPr>
      </a:lvl7pPr>
      <a:lvl8pPr marL="3429000" indent="-228600" algn="l" rtl="0" fontAlgn="base">
        <a:spcBef>
          <a:spcPct val="20000"/>
        </a:spcBef>
        <a:spcAft>
          <a:spcPct val="0"/>
        </a:spcAft>
        <a:buChar char="»"/>
        <a:defRPr sz="2000">
          <a:solidFill>
            <a:schemeClr val="tx1"/>
          </a:solidFill>
          <a:latin typeface="+mn-lt"/>
        </a:defRPr>
      </a:lvl8pPr>
      <a:lvl9pPr marL="3886200" indent="-228600" algn="l" rtl="0" fontAlgn="base">
        <a:spcBef>
          <a:spcPct val="20000"/>
        </a:spcBef>
        <a:spcAft>
          <a:spcPct val="0"/>
        </a:spcAft>
        <a:buChar char="»"/>
        <a:defRPr sz="2000">
          <a:solidFill>
            <a:schemeClr val="tx1"/>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3" Type="http://schemas.openxmlformats.org/officeDocument/2006/relationships/image" Target="../media/image173.emf"/><Relationship Id="rId2" Type="http://schemas.openxmlformats.org/officeDocument/2006/relationships/image" Target="../media/image172.jpeg"/><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3" Type="http://schemas.openxmlformats.org/officeDocument/2006/relationships/image" Target="../media/image175.jpeg"/><Relationship Id="rId2" Type="http://schemas.openxmlformats.org/officeDocument/2006/relationships/image" Target="../media/image174.jpeg"/><Relationship Id="rId1" Type="http://schemas.openxmlformats.org/officeDocument/2006/relationships/slideLayout" Target="../slideLayouts/slideLayout2.xml"/><Relationship Id="rId4" Type="http://schemas.openxmlformats.org/officeDocument/2006/relationships/image" Target="../media/image176.jpeg"/></Relationships>
</file>

<file path=ppt/slides/_rels/slide11.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hyperlink" Target="http://en.wikipedia.org/wiki/Image:Stimulatedemission.png" TargetMode="External"/><Relationship Id="rId7" Type="http://schemas.openxmlformats.org/officeDocument/2006/relationships/image" Target="../media/image15.jpeg"/><Relationship Id="rId2" Type="http://schemas.openxmlformats.org/officeDocument/2006/relationships/slideLayout" Target="../slideLayouts/slideLayout2.xml"/><Relationship Id="rId1" Type="http://schemas.openxmlformats.org/officeDocument/2006/relationships/vmlDrawing" Target="../drawings/vmlDrawing1.vml"/><Relationship Id="rId6" Type="http://schemas.openxmlformats.org/officeDocument/2006/relationships/image" Target="../media/image13.png"/><Relationship Id="rId5" Type="http://schemas.openxmlformats.org/officeDocument/2006/relationships/oleObject" Target="../embeddings/oleObject1.bin"/><Relationship Id="rId4" Type="http://schemas.openxmlformats.org/officeDocument/2006/relationships/image" Target="../media/image14.png"/></Relationships>
</file>

<file path=ppt/slides/_rels/slide15.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 Id="rId5" Type="http://schemas.openxmlformats.org/officeDocument/2006/relationships/image" Target="../media/image2.jpeg"/><Relationship Id="rId4" Type="http://schemas.openxmlformats.org/officeDocument/2006/relationships/image" Target="../media/image18.jpeg"/></Relationships>
</file>

<file path=ppt/slides/_rels/slide16.xml.rels><?xml version="1.0" encoding="UTF-8" standalone="yes"?>
<Relationships xmlns="http://schemas.openxmlformats.org/package/2006/relationships"><Relationship Id="rId3" Type="http://schemas.openxmlformats.org/officeDocument/2006/relationships/image" Target="../media/image20.png"/><Relationship Id="rId7" Type="http://schemas.openxmlformats.org/officeDocument/2006/relationships/image" Target="../media/image22.png"/><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9.png"/><Relationship Id="rId5" Type="http://schemas.openxmlformats.org/officeDocument/2006/relationships/oleObject" Target="../embeddings/oleObject2.bin"/><Relationship Id="rId4" Type="http://schemas.openxmlformats.org/officeDocument/2006/relationships/image" Target="../media/image21.png"/></Relationships>
</file>

<file path=ppt/slides/_rels/slide17.xml.rels><?xml version="1.0" encoding="UTF-8" standalone="yes"?>
<Relationships xmlns="http://schemas.openxmlformats.org/package/2006/relationships"><Relationship Id="rId3" Type="http://schemas.openxmlformats.org/officeDocument/2006/relationships/image" Target="../media/image24.wmf"/><Relationship Id="rId7" Type="http://schemas.openxmlformats.org/officeDocument/2006/relationships/image" Target="../media/image23.png"/><Relationship Id="rId2" Type="http://schemas.openxmlformats.org/officeDocument/2006/relationships/slideLayout" Target="../slideLayouts/slideLayout2.xml"/><Relationship Id="rId1" Type="http://schemas.openxmlformats.org/officeDocument/2006/relationships/vmlDrawing" Target="../drawings/vmlDrawing3.vml"/><Relationship Id="rId6" Type="http://schemas.openxmlformats.org/officeDocument/2006/relationships/oleObject" Target="../embeddings/oleObject3.bin"/><Relationship Id="rId5" Type="http://schemas.openxmlformats.org/officeDocument/2006/relationships/image" Target="../media/image26.png"/><Relationship Id="rId4" Type="http://schemas.openxmlformats.org/officeDocument/2006/relationships/image" Target="../media/image25.png"/></Relationships>
</file>

<file path=ppt/slides/_rels/slide18.xml.rels><?xml version="1.0" encoding="UTF-8" standalone="yes"?>
<Relationships xmlns="http://schemas.openxmlformats.org/package/2006/relationships"><Relationship Id="rId8" Type="http://schemas.openxmlformats.org/officeDocument/2006/relationships/image" Target="../media/image2.jpeg"/><Relationship Id="rId3" Type="http://schemas.openxmlformats.org/officeDocument/2006/relationships/oleObject" Target="../embeddings/oleObject4.bin"/><Relationship Id="rId7" Type="http://schemas.openxmlformats.org/officeDocument/2006/relationships/image" Target="../media/image28.png"/><Relationship Id="rId2" Type="http://schemas.openxmlformats.org/officeDocument/2006/relationships/slideLayout" Target="../slideLayouts/slideLayout12.xml"/><Relationship Id="rId1" Type="http://schemas.openxmlformats.org/officeDocument/2006/relationships/vmlDrawing" Target="../drawings/vmlDrawing4.vml"/><Relationship Id="rId6" Type="http://schemas.openxmlformats.org/officeDocument/2006/relationships/image" Target="http://www.nobel.se/physics/laureates/2000/alferov.jpg" TargetMode="External"/><Relationship Id="rId5" Type="http://schemas.openxmlformats.org/officeDocument/2006/relationships/image" Target="../media/image27.jpeg"/><Relationship Id="rId4" Type="http://schemas.openxmlformats.org/officeDocument/2006/relationships/image" Target="../media/image23.png"/></Relationships>
</file>

<file path=ppt/slides/_rels/slide19.xml.rels><?xml version="1.0" encoding="UTF-8" standalone="yes"?>
<Relationships xmlns="http://schemas.openxmlformats.org/package/2006/relationships"><Relationship Id="rId8" Type="http://schemas.openxmlformats.org/officeDocument/2006/relationships/image" Target="../media/image32.png"/><Relationship Id="rId3" Type="http://schemas.openxmlformats.org/officeDocument/2006/relationships/notesSlide" Target="../notesSlides/notesSlide1.xml"/><Relationship Id="rId7" Type="http://schemas.openxmlformats.org/officeDocument/2006/relationships/image" Target="../media/image31.png"/><Relationship Id="rId2" Type="http://schemas.openxmlformats.org/officeDocument/2006/relationships/slideLayout" Target="../slideLayouts/slideLayout2.xml"/><Relationship Id="rId1" Type="http://schemas.openxmlformats.org/officeDocument/2006/relationships/vmlDrawing" Target="../drawings/vmlDrawing5.vml"/><Relationship Id="rId6" Type="http://schemas.openxmlformats.org/officeDocument/2006/relationships/image" Target="../media/image30.png"/><Relationship Id="rId5" Type="http://schemas.openxmlformats.org/officeDocument/2006/relationships/image" Target="../media/image29.png"/><Relationship Id="rId4" Type="http://schemas.openxmlformats.org/officeDocument/2006/relationships/oleObject" Target="../embeddings/oleObject5.bin"/></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ncbi.nlm.nih.gov/entrez/query.fcgi?db=pubmed&amp;cmd=Search&amp;term=%22Obelienius+V%22%5bAuthor%5d" TargetMode="External"/><Relationship Id="rId2" Type="http://schemas.openxmlformats.org/officeDocument/2006/relationships/hyperlink" Target="http://www.ncbi.nlm.nih.gov/entrez/query.fcgi?cmd=Retrieve&amp;db=pubmed&amp;dopt=Abstract&amp;list_uids=6503181&amp;query_hl=3" TargetMode="External"/><Relationship Id="rId1" Type="http://schemas.openxmlformats.org/officeDocument/2006/relationships/slideLayout" Target="../slideLayouts/slideLayout2.xml"/><Relationship Id="rId6" Type="http://schemas.openxmlformats.org/officeDocument/2006/relationships/image" Target="http://www.lietuva.lt/image.php?Image=jurgis_bredikis_copy_4.jpg" TargetMode="External"/><Relationship Id="rId5" Type="http://schemas.openxmlformats.org/officeDocument/2006/relationships/image" Target="../media/image33.jpeg"/><Relationship Id="rId4" Type="http://schemas.openxmlformats.org/officeDocument/2006/relationships/hyperlink" Target="http://www.ncbi.nlm.nih.gov/entrez/query.fcgi?db=pubmed&amp;cmd=Search&amp;term=%22Knepa+A%22%5bAuthor%5d" TargetMode="External"/></Relationships>
</file>

<file path=ppt/slides/_rels/slide21.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http://www.nobel.se/physics/laureates/1956/shockley.jpg" TargetMode="External"/><Relationship Id="rId7" Type="http://schemas.openxmlformats.org/officeDocument/2006/relationships/image" Target="http://www.nobel.se/physics/laureates/1956/brattain.jpg" TargetMode="External"/><Relationship Id="rId2" Type="http://schemas.openxmlformats.org/officeDocument/2006/relationships/image" Target="../media/image34.jpeg"/><Relationship Id="rId1" Type="http://schemas.openxmlformats.org/officeDocument/2006/relationships/slideLayout" Target="../slideLayouts/slideLayout7.xml"/><Relationship Id="rId6" Type="http://schemas.openxmlformats.org/officeDocument/2006/relationships/image" Target="../media/image36.jpeg"/><Relationship Id="rId5" Type="http://schemas.openxmlformats.org/officeDocument/2006/relationships/image" Target="http://www.nobel.se/physics/laureates/1956/bardeen.jpg" TargetMode="External"/><Relationship Id="rId4" Type="http://schemas.openxmlformats.org/officeDocument/2006/relationships/image" Target="../media/image35.jpeg"/><Relationship Id="rId9" Type="http://schemas.openxmlformats.org/officeDocument/2006/relationships/image" Target="../media/image2.jpeg"/></Relationships>
</file>

<file path=ppt/slides/_rels/slide22.xml.rels><?xml version="1.0" encoding="UTF-8" standalone="yes"?>
<Relationships xmlns="http://schemas.openxmlformats.org/package/2006/relationships"><Relationship Id="rId8" Type="http://schemas.openxmlformats.org/officeDocument/2006/relationships/oleObject" Target="../embeddings/oleObject8.bin"/><Relationship Id="rId3" Type="http://schemas.openxmlformats.org/officeDocument/2006/relationships/image" Target="../media/image41.jpeg"/><Relationship Id="rId7" Type="http://schemas.openxmlformats.org/officeDocument/2006/relationships/image" Target="../media/image39.png"/><Relationship Id="rId2" Type="http://schemas.openxmlformats.org/officeDocument/2006/relationships/slideLayout" Target="../slideLayouts/slideLayout1.xml"/><Relationship Id="rId1" Type="http://schemas.openxmlformats.org/officeDocument/2006/relationships/vmlDrawing" Target="../drawings/vmlDrawing6.vml"/><Relationship Id="rId6" Type="http://schemas.openxmlformats.org/officeDocument/2006/relationships/oleObject" Target="../embeddings/oleObject7.bin"/><Relationship Id="rId5" Type="http://schemas.openxmlformats.org/officeDocument/2006/relationships/image" Target="../media/image38.png"/><Relationship Id="rId4" Type="http://schemas.openxmlformats.org/officeDocument/2006/relationships/oleObject" Target="../embeddings/oleObject6.bin"/><Relationship Id="rId9" Type="http://schemas.openxmlformats.org/officeDocument/2006/relationships/image" Target="../media/image40.png"/></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8" Type="http://schemas.openxmlformats.org/officeDocument/2006/relationships/oleObject" Target="../embeddings/oleObject11.bin"/><Relationship Id="rId3" Type="http://schemas.openxmlformats.org/officeDocument/2006/relationships/image" Target="../media/image46.jpeg"/><Relationship Id="rId7" Type="http://schemas.openxmlformats.org/officeDocument/2006/relationships/image" Target="../media/image43.png"/><Relationship Id="rId2" Type="http://schemas.openxmlformats.org/officeDocument/2006/relationships/slideLayout" Target="../slideLayouts/slideLayout7.xml"/><Relationship Id="rId1" Type="http://schemas.openxmlformats.org/officeDocument/2006/relationships/vmlDrawing" Target="../drawings/vmlDrawing7.vml"/><Relationship Id="rId6" Type="http://schemas.openxmlformats.org/officeDocument/2006/relationships/oleObject" Target="../embeddings/oleObject10.bin"/><Relationship Id="rId11" Type="http://schemas.openxmlformats.org/officeDocument/2006/relationships/image" Target="../media/image45.png"/><Relationship Id="rId5" Type="http://schemas.openxmlformats.org/officeDocument/2006/relationships/image" Target="../media/image42.png"/><Relationship Id="rId10" Type="http://schemas.openxmlformats.org/officeDocument/2006/relationships/oleObject" Target="../embeddings/oleObject12.bin"/><Relationship Id="rId4" Type="http://schemas.openxmlformats.org/officeDocument/2006/relationships/oleObject" Target="../embeddings/oleObject9.bin"/><Relationship Id="rId9" Type="http://schemas.openxmlformats.org/officeDocument/2006/relationships/image" Target="../media/image44.png"/></Relationships>
</file>

<file path=ppt/slides/_rels/slide25.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http://www.nobel.se/physics/laureates/2000/alferov.jpg" TargetMode="External"/><Relationship Id="rId7" Type="http://schemas.openxmlformats.org/officeDocument/2006/relationships/image" Target="http://www.nobel.se/physics/laureates/2000/kilby.jpg" TargetMode="External"/><Relationship Id="rId2" Type="http://schemas.openxmlformats.org/officeDocument/2006/relationships/image" Target="../media/image47.jpeg"/><Relationship Id="rId1" Type="http://schemas.openxmlformats.org/officeDocument/2006/relationships/slideLayout" Target="../slideLayouts/slideLayout7.xml"/><Relationship Id="rId6" Type="http://schemas.openxmlformats.org/officeDocument/2006/relationships/image" Target="../media/image49.jpeg"/><Relationship Id="rId11" Type="http://schemas.openxmlformats.org/officeDocument/2006/relationships/image" Target="../media/image2.jpeg"/><Relationship Id="rId5" Type="http://schemas.openxmlformats.org/officeDocument/2006/relationships/image" Target="http://www.nobel.se/physics/laureates/2000/kroemer.jpg" TargetMode="External"/><Relationship Id="rId10" Type="http://schemas.openxmlformats.org/officeDocument/2006/relationships/image" Target="../media/image51.jpeg"/><Relationship Id="rId4" Type="http://schemas.openxmlformats.org/officeDocument/2006/relationships/image" Target="../media/image48.jpeg"/><Relationship Id="rId9" Type="http://schemas.openxmlformats.org/officeDocument/2006/relationships/image" Target="../media/image50.jpeg"/></Relationships>
</file>

<file path=ppt/slides/_rels/slide26.xml.rels><?xml version="1.0" encoding="UTF-8" standalone="yes"?>
<Relationships xmlns="http://schemas.openxmlformats.org/package/2006/relationships"><Relationship Id="rId3" Type="http://schemas.openxmlformats.org/officeDocument/2006/relationships/oleObject" Target="../embeddings/oleObject13.bin"/><Relationship Id="rId7" Type="http://schemas.openxmlformats.org/officeDocument/2006/relationships/image" Target="../media/image53.png"/><Relationship Id="rId2" Type="http://schemas.openxmlformats.org/officeDocument/2006/relationships/slideLayout" Target="../slideLayouts/slideLayout6.xml"/><Relationship Id="rId1" Type="http://schemas.openxmlformats.org/officeDocument/2006/relationships/vmlDrawing" Target="../drawings/vmlDrawing8.vml"/><Relationship Id="rId6" Type="http://schemas.openxmlformats.org/officeDocument/2006/relationships/oleObject" Target="../embeddings/oleObject15.bin"/><Relationship Id="rId5" Type="http://schemas.openxmlformats.org/officeDocument/2006/relationships/oleObject" Target="../embeddings/oleObject14.bin"/><Relationship Id="rId4" Type="http://schemas.openxmlformats.org/officeDocument/2006/relationships/image" Target="../media/image52.png"/></Relationships>
</file>

<file path=ppt/slides/_rels/slide27.xml.rels><?xml version="1.0" encoding="UTF-8" standalone="yes"?>
<Relationships xmlns="http://schemas.openxmlformats.org/package/2006/relationships"><Relationship Id="rId3" Type="http://schemas.openxmlformats.org/officeDocument/2006/relationships/oleObject" Target="../embeddings/oleObject16.bin"/><Relationship Id="rId2" Type="http://schemas.openxmlformats.org/officeDocument/2006/relationships/slideLayout" Target="../slideLayouts/slideLayout7.xml"/><Relationship Id="rId1" Type="http://schemas.openxmlformats.org/officeDocument/2006/relationships/vmlDrawing" Target="../drawings/vmlDrawing9.vml"/><Relationship Id="rId4" Type="http://schemas.openxmlformats.org/officeDocument/2006/relationships/image" Target="../media/image54.png"/></Relationships>
</file>

<file path=ppt/slides/_rels/slide28.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image" Target="../media/image55.jpeg"/><Relationship Id="rId1" Type="http://schemas.openxmlformats.org/officeDocument/2006/relationships/slideLayout" Target="../slideLayouts/slideLayout2.xml"/><Relationship Id="rId6" Type="http://schemas.openxmlformats.org/officeDocument/2006/relationships/image" Target="../media/image58.png"/><Relationship Id="rId5" Type="http://schemas.openxmlformats.org/officeDocument/2006/relationships/image" Target="../media/image57.png"/><Relationship Id="rId4" Type="http://schemas.openxmlformats.org/officeDocument/2006/relationships/image" Target="../media/image2.jpeg"/></Relationships>
</file>

<file path=ppt/slides/_rels/slide29.xml.rels><?xml version="1.0" encoding="UTF-8" standalone="yes"?>
<Relationships xmlns="http://schemas.openxmlformats.org/package/2006/relationships"><Relationship Id="rId8" Type="http://schemas.openxmlformats.org/officeDocument/2006/relationships/hyperlink" Target="http://www.besthongkong.com/product_info.php?cPath=1&amp;products_id=18&amp;osCsid=b147e52e58f7ae5530e6a1ac15c88a54" TargetMode="External"/><Relationship Id="rId13" Type="http://schemas.openxmlformats.org/officeDocument/2006/relationships/image" Target="../media/image2.jpeg"/><Relationship Id="rId3" Type="http://schemas.openxmlformats.org/officeDocument/2006/relationships/image" Target="../media/image60.jpeg"/><Relationship Id="rId7" Type="http://schemas.openxmlformats.org/officeDocument/2006/relationships/image" Target="../media/image63.png"/><Relationship Id="rId12" Type="http://schemas.openxmlformats.org/officeDocument/2006/relationships/image" Target="../media/image66.png"/><Relationship Id="rId2" Type="http://schemas.openxmlformats.org/officeDocument/2006/relationships/image" Target="../media/image59.png"/><Relationship Id="rId1" Type="http://schemas.openxmlformats.org/officeDocument/2006/relationships/slideLayout" Target="../slideLayouts/slideLayout7.xml"/><Relationship Id="rId6" Type="http://schemas.openxmlformats.org/officeDocument/2006/relationships/image" Target="../media/image62.png"/><Relationship Id="rId11" Type="http://schemas.openxmlformats.org/officeDocument/2006/relationships/image" Target="../media/image65.png"/><Relationship Id="rId5" Type="http://schemas.openxmlformats.org/officeDocument/2006/relationships/hyperlink" Target="http://www.nichia.com/about_nichia/index.html" TargetMode="External"/><Relationship Id="rId10" Type="http://schemas.openxmlformats.org/officeDocument/2006/relationships/hyperlink" Target="http://www.amazon.com/exec/obidos/ISBN=3540665056/eurotechnologjapA/" TargetMode="External"/><Relationship Id="rId4" Type="http://schemas.openxmlformats.org/officeDocument/2006/relationships/image" Target="../media/image61.png"/><Relationship Id="rId9" Type="http://schemas.openxmlformats.org/officeDocument/2006/relationships/image" Target="../media/image64.jpe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68.wmf"/><Relationship Id="rId2" Type="http://schemas.openxmlformats.org/officeDocument/2006/relationships/image" Target="../media/image67.wmf"/><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hyperlink" Target="http://translate.googleusercontent.com/translate_c?hl=lt&amp;langpair=en|lt&amp;rurl=translate.google.lt&amp;u=http://en.wikipedia.org/wiki/England&amp;usg=ALkJrhgAnxEg6v7cosWKCkGxd_4ZOI-mlQ" TargetMode="External"/><Relationship Id="rId2" Type="http://schemas.openxmlformats.org/officeDocument/2006/relationships/hyperlink" Target="http://translate.googleusercontent.com/translate_c?hl=lt&amp;langpair=en|lt&amp;rurl=translate.google.lt&amp;u=http://en.wikipedia.org/wiki/Henry_Bessemer&amp;usg=ALkJrhhPvKcBXNdkvBIJLQygzzeZDKdTPw" TargetMode="External"/><Relationship Id="rId1" Type="http://schemas.openxmlformats.org/officeDocument/2006/relationships/slideLayout" Target="../slideLayouts/slideLayout2.xml"/><Relationship Id="rId5" Type="http://schemas.openxmlformats.org/officeDocument/2006/relationships/image" Target="../media/image69.png"/><Relationship Id="rId4" Type="http://schemas.openxmlformats.org/officeDocument/2006/relationships/hyperlink" Target="http://translate.googleusercontent.com/translate_c?hl=lt&amp;langpair=en|lt&amp;rurl=translate.google.lt&amp;u=http://en.wikipedia.org/wiki/Engineer&amp;usg=ALkJrhgL8Qo6H1p48qKV-T1X6tDRlWX5jw" TargetMode="External"/></Relationships>
</file>

<file path=ppt/slides/_rels/slide32.xml.rels><?xml version="1.0" encoding="UTF-8" standalone="yes"?>
<Relationships xmlns="http://schemas.openxmlformats.org/package/2006/relationships"><Relationship Id="rId3" Type="http://schemas.openxmlformats.org/officeDocument/2006/relationships/image" Target="../media/image71.jpeg"/><Relationship Id="rId7" Type="http://schemas.openxmlformats.org/officeDocument/2006/relationships/image" Target="../media/image2.jpeg"/><Relationship Id="rId2" Type="http://schemas.openxmlformats.org/officeDocument/2006/relationships/slideLayout" Target="../slideLayouts/slideLayout2.xml"/><Relationship Id="rId1" Type="http://schemas.openxmlformats.org/officeDocument/2006/relationships/vmlDrawing" Target="../drawings/vmlDrawing10.vml"/><Relationship Id="rId6" Type="http://schemas.openxmlformats.org/officeDocument/2006/relationships/image" Target="../media/image72.jpeg"/><Relationship Id="rId5" Type="http://schemas.openxmlformats.org/officeDocument/2006/relationships/image" Target="../media/image70.png"/><Relationship Id="rId4" Type="http://schemas.openxmlformats.org/officeDocument/2006/relationships/oleObject" Target="../embeddings/oleObject17.bin"/></Relationships>
</file>

<file path=ppt/slides/_rels/slide33.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image" Target="../media/image73.jpeg"/><Relationship Id="rId1" Type="http://schemas.openxmlformats.org/officeDocument/2006/relationships/slideLayout" Target="../slideLayouts/slideLayout7.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image" Target="../media/image75.jpeg"/><Relationship Id="rId1" Type="http://schemas.openxmlformats.org/officeDocument/2006/relationships/slideLayout" Target="../slideLayouts/slideLayout7.xml"/></Relationships>
</file>

<file path=ppt/slides/_rels/slide37.xml.rels><?xml version="1.0" encoding="UTF-8" standalone="yes"?>
<Relationships xmlns="http://schemas.openxmlformats.org/package/2006/relationships"><Relationship Id="rId3" Type="http://schemas.openxmlformats.org/officeDocument/2006/relationships/oleObject" Target="../embeddings/oleObject18.bin"/><Relationship Id="rId2" Type="http://schemas.openxmlformats.org/officeDocument/2006/relationships/slideLayout" Target="../slideLayouts/slideLayout7.xml"/><Relationship Id="rId1" Type="http://schemas.openxmlformats.org/officeDocument/2006/relationships/vmlDrawing" Target="../drawings/vmlDrawing11.vml"/><Relationship Id="rId4" Type="http://schemas.openxmlformats.org/officeDocument/2006/relationships/image" Target="../media/image76.png"/></Relationships>
</file>

<file path=ppt/slides/_rels/slide38.xml.rels><?xml version="1.0" encoding="UTF-8" standalone="yes"?>
<Relationships xmlns="http://schemas.openxmlformats.org/package/2006/relationships"><Relationship Id="rId3" Type="http://schemas.openxmlformats.org/officeDocument/2006/relationships/oleObject" Target="../embeddings/oleObject19.bin"/><Relationship Id="rId2" Type="http://schemas.openxmlformats.org/officeDocument/2006/relationships/slideLayout" Target="../slideLayouts/slideLayout7.xml"/><Relationship Id="rId1" Type="http://schemas.openxmlformats.org/officeDocument/2006/relationships/vmlDrawing" Target="../drawings/vmlDrawing12.vml"/><Relationship Id="rId4" Type="http://schemas.openxmlformats.org/officeDocument/2006/relationships/image" Target="../media/image77.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oleObject" Target="../embeddings/oleObject20.bin"/><Relationship Id="rId7" Type="http://schemas.openxmlformats.org/officeDocument/2006/relationships/oleObject" Target="../embeddings/oleObject22.bin"/><Relationship Id="rId2" Type="http://schemas.openxmlformats.org/officeDocument/2006/relationships/slideLayout" Target="../slideLayouts/slideLayout7.xml"/><Relationship Id="rId1" Type="http://schemas.openxmlformats.org/officeDocument/2006/relationships/vmlDrawing" Target="../drawings/vmlDrawing13.vml"/><Relationship Id="rId6" Type="http://schemas.openxmlformats.org/officeDocument/2006/relationships/image" Target="../media/image82.png"/><Relationship Id="rId5" Type="http://schemas.openxmlformats.org/officeDocument/2006/relationships/oleObject" Target="../embeddings/oleObject21.bin"/><Relationship Id="rId10" Type="http://schemas.openxmlformats.org/officeDocument/2006/relationships/image" Target="../media/image84.wmf"/><Relationship Id="rId4" Type="http://schemas.openxmlformats.org/officeDocument/2006/relationships/image" Target="../media/image81.png"/><Relationship Id="rId9" Type="http://schemas.openxmlformats.org/officeDocument/2006/relationships/oleObject" Target="../embeddings/oleObject23.bin"/></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wmf"/><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87.jpe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88.wmf"/><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3" Type="http://schemas.openxmlformats.org/officeDocument/2006/relationships/oleObject" Target="../embeddings/oleObject24.bin"/><Relationship Id="rId2" Type="http://schemas.openxmlformats.org/officeDocument/2006/relationships/slideLayout" Target="../slideLayouts/slideLayout7.xml"/><Relationship Id="rId1" Type="http://schemas.openxmlformats.org/officeDocument/2006/relationships/vmlDrawing" Target="../drawings/vmlDrawing14.vml"/><Relationship Id="rId4" Type="http://schemas.openxmlformats.org/officeDocument/2006/relationships/image" Target="../media/image89.pn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hyperlink" Target="http://action.foe.org/dia/organizationsORG/foe/content.jsp?content_KEY=3060" TargetMode="External"/><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91.jpe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93.jpeg"/><Relationship Id="rId2" Type="http://schemas.openxmlformats.org/officeDocument/2006/relationships/image" Target="../media/image92.jpe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94.png"/></Relationships>
</file>

<file path=ppt/slides/_rels/slide61.xml.rels><?xml version="1.0" encoding="UTF-8" standalone="yes"?>
<Relationships xmlns="http://schemas.openxmlformats.org/package/2006/relationships"><Relationship Id="rId3" Type="http://schemas.openxmlformats.org/officeDocument/2006/relationships/image" Target="../media/image96.wmf"/><Relationship Id="rId2" Type="http://schemas.openxmlformats.org/officeDocument/2006/relationships/image" Target="../media/image95.wmf"/><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8" Type="http://schemas.openxmlformats.org/officeDocument/2006/relationships/oleObject" Target="../embeddings/oleObject26.bin"/><Relationship Id="rId3" Type="http://schemas.openxmlformats.org/officeDocument/2006/relationships/oleObject" Target="../embeddings/oleObject25.bin"/><Relationship Id="rId7" Type="http://schemas.openxmlformats.org/officeDocument/2006/relationships/image" Target="../media/image101.png"/><Relationship Id="rId2" Type="http://schemas.openxmlformats.org/officeDocument/2006/relationships/slideLayout" Target="../slideLayouts/slideLayout7.xml"/><Relationship Id="rId1" Type="http://schemas.openxmlformats.org/officeDocument/2006/relationships/vmlDrawing" Target="../drawings/vmlDrawing15.vml"/><Relationship Id="rId6" Type="http://schemas.openxmlformats.org/officeDocument/2006/relationships/image" Target="../media/image100.png"/><Relationship Id="rId5" Type="http://schemas.openxmlformats.org/officeDocument/2006/relationships/image" Target="../media/image99.png"/><Relationship Id="rId10" Type="http://schemas.openxmlformats.org/officeDocument/2006/relationships/image" Target="../media/image2.jpeg"/><Relationship Id="rId4" Type="http://schemas.openxmlformats.org/officeDocument/2006/relationships/image" Target="../media/image97.png"/><Relationship Id="rId9" Type="http://schemas.openxmlformats.org/officeDocument/2006/relationships/image" Target="../media/image98.png"/></Relationships>
</file>

<file path=ppt/slides/_rels/slide63.xml.rels><?xml version="1.0" encoding="UTF-8" standalone="yes"?>
<Relationships xmlns="http://schemas.openxmlformats.org/package/2006/relationships"><Relationship Id="rId8" Type="http://schemas.openxmlformats.org/officeDocument/2006/relationships/image" Target="../media/image104.png"/><Relationship Id="rId3" Type="http://schemas.openxmlformats.org/officeDocument/2006/relationships/oleObject" Target="../embeddings/oleObject27.bin"/><Relationship Id="rId7" Type="http://schemas.openxmlformats.org/officeDocument/2006/relationships/oleObject" Target="../embeddings/oleObject29.bin"/><Relationship Id="rId2" Type="http://schemas.openxmlformats.org/officeDocument/2006/relationships/slideLayout" Target="../slideLayouts/slideLayout7.xml"/><Relationship Id="rId1" Type="http://schemas.openxmlformats.org/officeDocument/2006/relationships/vmlDrawing" Target="../drawings/vmlDrawing16.vml"/><Relationship Id="rId6" Type="http://schemas.openxmlformats.org/officeDocument/2006/relationships/image" Target="../media/image103.png"/><Relationship Id="rId5" Type="http://schemas.openxmlformats.org/officeDocument/2006/relationships/oleObject" Target="../embeddings/oleObject28.bin"/><Relationship Id="rId4" Type="http://schemas.openxmlformats.org/officeDocument/2006/relationships/image" Target="../media/image102.png"/></Relationships>
</file>

<file path=ppt/slides/_rels/slide64.xml.rels><?xml version="1.0" encoding="UTF-8" standalone="yes"?>
<Relationships xmlns="http://schemas.openxmlformats.org/package/2006/relationships"><Relationship Id="rId3" Type="http://schemas.openxmlformats.org/officeDocument/2006/relationships/oleObject" Target="../embeddings/oleObject30.bin"/><Relationship Id="rId2" Type="http://schemas.openxmlformats.org/officeDocument/2006/relationships/slideLayout" Target="../slideLayouts/slideLayout7.xml"/><Relationship Id="rId1" Type="http://schemas.openxmlformats.org/officeDocument/2006/relationships/vmlDrawing" Target="../drawings/vmlDrawing17.vml"/><Relationship Id="rId6" Type="http://schemas.openxmlformats.org/officeDocument/2006/relationships/image" Target="../media/image106.png"/><Relationship Id="rId5" Type="http://schemas.openxmlformats.org/officeDocument/2006/relationships/oleObject" Target="../embeddings/oleObject31.bin"/><Relationship Id="rId4" Type="http://schemas.openxmlformats.org/officeDocument/2006/relationships/image" Target="../media/image105.png"/></Relationships>
</file>

<file path=ppt/slides/_rels/slide65.xml.rels><?xml version="1.0" encoding="UTF-8" standalone="yes"?>
<Relationships xmlns="http://schemas.openxmlformats.org/package/2006/relationships"><Relationship Id="rId2" Type="http://schemas.openxmlformats.org/officeDocument/2006/relationships/image" Target="../media/image107.png"/><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3" Type="http://schemas.openxmlformats.org/officeDocument/2006/relationships/image" Target="../media/image109.png"/><Relationship Id="rId2" Type="http://schemas.openxmlformats.org/officeDocument/2006/relationships/image" Target="../media/image108.png"/><Relationship Id="rId1" Type="http://schemas.openxmlformats.org/officeDocument/2006/relationships/slideLayout" Target="../slideLayouts/slideLayout7.xml"/><Relationship Id="rId5" Type="http://schemas.openxmlformats.org/officeDocument/2006/relationships/image" Target="../media/image110.jpeg"/><Relationship Id="rId4" Type="http://schemas.openxmlformats.org/officeDocument/2006/relationships/image" Target="../media/image2.jpeg"/></Relationships>
</file>

<file path=ppt/slides/_rels/slide67.xml.rels><?xml version="1.0" encoding="UTF-8" standalone="yes"?>
<Relationships xmlns="http://schemas.openxmlformats.org/package/2006/relationships"><Relationship Id="rId2" Type="http://schemas.openxmlformats.org/officeDocument/2006/relationships/image" Target="../media/image111.png"/><Relationship Id="rId1" Type="http://schemas.openxmlformats.org/officeDocument/2006/relationships/slideLayout" Target="../slideLayouts/slideLayout7.xml"/></Relationships>
</file>

<file path=ppt/slides/_rels/slide68.xml.rels><?xml version="1.0" encoding="UTF-8" standalone="yes"?>
<Relationships xmlns="http://schemas.openxmlformats.org/package/2006/relationships"><Relationship Id="rId2" Type="http://schemas.openxmlformats.org/officeDocument/2006/relationships/image" Target="../media/image112.png"/><Relationship Id="rId1" Type="http://schemas.openxmlformats.org/officeDocument/2006/relationships/slideLayout" Target="../slideLayouts/slideLayout7.xml"/></Relationships>
</file>

<file path=ppt/slides/_rels/slide69.xml.rels><?xml version="1.0" encoding="UTF-8" standalone="yes"?>
<Relationships xmlns="http://schemas.openxmlformats.org/package/2006/relationships"><Relationship Id="rId3" Type="http://schemas.openxmlformats.org/officeDocument/2006/relationships/image" Target="../media/image114.png"/><Relationship Id="rId2" Type="http://schemas.openxmlformats.org/officeDocument/2006/relationships/image" Target="../media/image113.png"/><Relationship Id="rId1" Type="http://schemas.openxmlformats.org/officeDocument/2006/relationships/slideLayout" Target="../slideLayouts/slideLayout7.xml"/><Relationship Id="rId5" Type="http://schemas.openxmlformats.org/officeDocument/2006/relationships/image" Target="../media/image2.jpeg"/><Relationship Id="rId4" Type="http://schemas.openxmlformats.org/officeDocument/2006/relationships/image" Target="../media/image115.png"/></Relationships>
</file>

<file path=ppt/slides/_rels/slide7.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7.xml"/></Relationships>
</file>

<file path=ppt/slides/_rels/slide70.xml.rels><?xml version="1.0" encoding="UTF-8" standalone="yes"?>
<Relationships xmlns="http://schemas.openxmlformats.org/package/2006/relationships"><Relationship Id="rId3" Type="http://schemas.openxmlformats.org/officeDocument/2006/relationships/image" Target="http://upload.wikimedia.org/wikipedia/commons/f/f9/ScanningTunnelingMicroscope_schematic.png" TargetMode="External"/><Relationship Id="rId2" Type="http://schemas.openxmlformats.org/officeDocument/2006/relationships/image" Target="../media/image116.png"/><Relationship Id="rId1" Type="http://schemas.openxmlformats.org/officeDocument/2006/relationships/slideLayout" Target="../slideLayouts/slideLayout7.xml"/></Relationships>
</file>

<file path=ppt/slides/_rels/slide71.xml.rels><?xml version="1.0" encoding="UTF-8" standalone="yes"?>
<Relationships xmlns="http://schemas.openxmlformats.org/package/2006/relationships"><Relationship Id="rId2" Type="http://schemas.openxmlformats.org/officeDocument/2006/relationships/image" Target="../media/image117.jpeg"/><Relationship Id="rId1" Type="http://schemas.openxmlformats.org/officeDocument/2006/relationships/slideLayout" Target="../slideLayouts/slideLayout7.xml"/></Relationships>
</file>

<file path=ppt/slides/_rels/slide72.xml.rels><?xml version="1.0" encoding="UTF-8" standalone="yes"?>
<Relationships xmlns="http://schemas.openxmlformats.org/package/2006/relationships"><Relationship Id="rId2" Type="http://schemas.openxmlformats.org/officeDocument/2006/relationships/image" Target="../media/image118.wmf"/><Relationship Id="rId1" Type="http://schemas.openxmlformats.org/officeDocument/2006/relationships/slideLayout" Target="../slideLayouts/slideLayout7.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4.xml.rels><?xml version="1.0" encoding="UTF-8" standalone="yes"?>
<Relationships xmlns="http://schemas.openxmlformats.org/package/2006/relationships"><Relationship Id="rId3" Type="http://schemas.openxmlformats.org/officeDocument/2006/relationships/image" Target="../media/image120.png"/><Relationship Id="rId2" Type="http://schemas.openxmlformats.org/officeDocument/2006/relationships/image" Target="../media/image119.png"/><Relationship Id="rId1" Type="http://schemas.openxmlformats.org/officeDocument/2006/relationships/slideLayout" Target="../slideLayouts/slideLayout7.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121.jpeg"/><Relationship Id="rId1" Type="http://schemas.openxmlformats.org/officeDocument/2006/relationships/slideLayout" Target="../slideLayouts/slideLayout7.xml"/></Relationships>
</file>

<file path=ppt/slides/_rels/slide77.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7.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79.xml.rels><?xml version="1.0" encoding="UTF-8" standalone="yes"?>
<Relationships xmlns="http://schemas.openxmlformats.org/package/2006/relationships"><Relationship Id="rId3" Type="http://schemas.openxmlformats.org/officeDocument/2006/relationships/oleObject" Target="../embeddings/oleObject32.bin"/><Relationship Id="rId2" Type="http://schemas.openxmlformats.org/officeDocument/2006/relationships/slideLayout" Target="../slideLayouts/slideLayout7.xml"/><Relationship Id="rId1" Type="http://schemas.openxmlformats.org/officeDocument/2006/relationships/vmlDrawing" Target="../drawings/vmlDrawing18.vml"/><Relationship Id="rId5" Type="http://schemas.openxmlformats.org/officeDocument/2006/relationships/image" Target="../media/image124.png"/><Relationship Id="rId4" Type="http://schemas.openxmlformats.org/officeDocument/2006/relationships/image" Target="../media/image123.png"/></Relationships>
</file>

<file path=ppt/slides/_rels/slide8.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image" Target="../media/image4.jpeg"/><Relationship Id="rId1" Type="http://schemas.openxmlformats.org/officeDocument/2006/relationships/slideLayout" Target="../slideLayouts/slideLayout7.xml"/><Relationship Id="rId5" Type="http://schemas.openxmlformats.org/officeDocument/2006/relationships/image" Target="../media/image7.jpeg"/><Relationship Id="rId4" Type="http://schemas.openxmlformats.org/officeDocument/2006/relationships/image" Target="../media/image6.jpeg"/></Relationships>
</file>

<file path=ppt/slides/_rels/slide80.xml.rels><?xml version="1.0" encoding="UTF-8" standalone="yes"?>
<Relationships xmlns="http://schemas.openxmlformats.org/package/2006/relationships"><Relationship Id="rId3" Type="http://schemas.openxmlformats.org/officeDocument/2006/relationships/image" Target="../media/image126.jpeg"/><Relationship Id="rId2" Type="http://schemas.openxmlformats.org/officeDocument/2006/relationships/image" Target="../media/image125.jpeg"/><Relationship Id="rId1" Type="http://schemas.openxmlformats.org/officeDocument/2006/relationships/slideLayout" Target="../slideLayouts/slideLayout7.xml"/></Relationships>
</file>

<file path=ppt/slides/_rels/slide81.xml.rels><?xml version="1.0" encoding="UTF-8" standalone="yes"?>
<Relationships xmlns="http://schemas.openxmlformats.org/package/2006/relationships"><Relationship Id="rId3" Type="http://schemas.openxmlformats.org/officeDocument/2006/relationships/image" Target="../media/image128.png"/><Relationship Id="rId7" Type="http://schemas.openxmlformats.org/officeDocument/2006/relationships/image" Target="../media/image131.jpeg"/><Relationship Id="rId2" Type="http://schemas.openxmlformats.org/officeDocument/2006/relationships/image" Target="../media/image127.png"/><Relationship Id="rId1" Type="http://schemas.openxmlformats.org/officeDocument/2006/relationships/slideLayout" Target="../slideLayouts/slideLayout7.xml"/><Relationship Id="rId6" Type="http://schemas.openxmlformats.org/officeDocument/2006/relationships/image" Target="../media/image2.jpeg"/><Relationship Id="rId5" Type="http://schemas.openxmlformats.org/officeDocument/2006/relationships/image" Target="../media/image130.jpeg"/><Relationship Id="rId4" Type="http://schemas.openxmlformats.org/officeDocument/2006/relationships/image" Target="../media/image129.png"/></Relationships>
</file>

<file path=ppt/slides/_rels/slide82.xml.rels><?xml version="1.0" encoding="UTF-8" standalone="yes"?>
<Relationships xmlns="http://schemas.openxmlformats.org/package/2006/relationships"><Relationship Id="rId8" Type="http://schemas.openxmlformats.org/officeDocument/2006/relationships/image" Target="../media/image136.jpeg"/><Relationship Id="rId3" Type="http://schemas.openxmlformats.org/officeDocument/2006/relationships/image" Target="../media/image133.png"/><Relationship Id="rId7" Type="http://schemas.openxmlformats.org/officeDocument/2006/relationships/image" Target="../media/image135.jpeg"/><Relationship Id="rId2" Type="http://schemas.openxmlformats.org/officeDocument/2006/relationships/image" Target="../media/image132.png"/><Relationship Id="rId1" Type="http://schemas.openxmlformats.org/officeDocument/2006/relationships/slideLayout" Target="../slideLayouts/slideLayout7.xml"/><Relationship Id="rId6" Type="http://schemas.openxmlformats.org/officeDocument/2006/relationships/image" Target="../media/image134.png"/><Relationship Id="rId5" Type="http://schemas.openxmlformats.org/officeDocument/2006/relationships/image" Target="../media/image2.jpeg"/><Relationship Id="rId10" Type="http://schemas.openxmlformats.org/officeDocument/2006/relationships/image" Target="../media/image138.jpeg"/><Relationship Id="rId4" Type="http://schemas.openxmlformats.org/officeDocument/2006/relationships/image" Target="../media/image129.png"/><Relationship Id="rId9" Type="http://schemas.openxmlformats.org/officeDocument/2006/relationships/image" Target="../media/image137.jpeg"/></Relationships>
</file>

<file path=ppt/slides/_rels/slide83.xml.rels><?xml version="1.0" encoding="UTF-8" standalone="yes"?>
<Relationships xmlns="http://schemas.openxmlformats.org/package/2006/relationships"><Relationship Id="rId3" Type="http://schemas.openxmlformats.org/officeDocument/2006/relationships/image" Target="../media/image140.jpeg"/><Relationship Id="rId2" Type="http://schemas.openxmlformats.org/officeDocument/2006/relationships/image" Target="../media/image139.jpeg"/><Relationship Id="rId1" Type="http://schemas.openxmlformats.org/officeDocument/2006/relationships/slideLayout" Target="../slideLayouts/slideLayout2.xml"/><Relationship Id="rId6" Type="http://schemas.openxmlformats.org/officeDocument/2006/relationships/image" Target="../media/image143.jpeg"/><Relationship Id="rId5" Type="http://schemas.openxmlformats.org/officeDocument/2006/relationships/image" Target="../media/image142.jpeg"/><Relationship Id="rId4" Type="http://schemas.openxmlformats.org/officeDocument/2006/relationships/image" Target="../media/image141.jpeg"/></Relationships>
</file>

<file path=ppt/slides/_rels/slide84.xml.rels><?xml version="1.0" encoding="UTF-8" standalone="yes"?>
<Relationships xmlns="http://schemas.openxmlformats.org/package/2006/relationships"><Relationship Id="rId3" Type="http://schemas.openxmlformats.org/officeDocument/2006/relationships/image" Target="../media/image145.png"/><Relationship Id="rId2" Type="http://schemas.openxmlformats.org/officeDocument/2006/relationships/image" Target="../media/image144.jpeg"/><Relationship Id="rId1" Type="http://schemas.openxmlformats.org/officeDocument/2006/relationships/slideLayout" Target="../slideLayouts/slideLayout2.xml"/><Relationship Id="rId5" Type="http://schemas.openxmlformats.org/officeDocument/2006/relationships/image" Target="../media/image146.jpeg"/><Relationship Id="rId4" Type="http://schemas.openxmlformats.org/officeDocument/2006/relationships/hyperlink" Target="http://en.wikipedia.org/wiki/File:Modern_3T_MRI.JPG" TargetMode="External"/></Relationships>
</file>

<file path=ppt/slides/_rels/slide85.xml.rels><?xml version="1.0" encoding="UTF-8" standalone="yes"?>
<Relationships xmlns="http://schemas.openxmlformats.org/package/2006/relationships"><Relationship Id="rId2" Type="http://schemas.openxmlformats.org/officeDocument/2006/relationships/image" Target="../media/image147.jpeg"/><Relationship Id="rId1" Type="http://schemas.openxmlformats.org/officeDocument/2006/relationships/slideLayout" Target="../slideLayouts/slideLayout6.xml"/></Relationships>
</file>

<file path=ppt/slides/_rels/slide86.xml.rels><?xml version="1.0" encoding="UTF-8" standalone="yes"?>
<Relationships xmlns="http://schemas.openxmlformats.org/package/2006/relationships"><Relationship Id="rId2" Type="http://schemas.openxmlformats.org/officeDocument/2006/relationships/image" Target="../media/image148.jpeg"/><Relationship Id="rId1" Type="http://schemas.openxmlformats.org/officeDocument/2006/relationships/slideLayout" Target="../slideLayouts/slideLayout7.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88.xml.rels><?xml version="1.0" encoding="UTF-8" standalone="yes"?>
<Relationships xmlns="http://schemas.openxmlformats.org/package/2006/relationships"><Relationship Id="rId3" Type="http://schemas.openxmlformats.org/officeDocument/2006/relationships/image" Target="../media/image150.png"/><Relationship Id="rId2" Type="http://schemas.openxmlformats.org/officeDocument/2006/relationships/image" Target="../media/image149.png"/><Relationship Id="rId1" Type="http://schemas.openxmlformats.org/officeDocument/2006/relationships/slideLayout" Target="../slideLayouts/slideLayout7.xml"/><Relationship Id="rId6" Type="http://schemas.openxmlformats.org/officeDocument/2006/relationships/image" Target="../media/image153.png"/><Relationship Id="rId5" Type="http://schemas.openxmlformats.org/officeDocument/2006/relationships/image" Target="../media/image152.png"/><Relationship Id="rId4" Type="http://schemas.openxmlformats.org/officeDocument/2006/relationships/image" Target="../media/image151.png"/></Relationships>
</file>

<file path=ppt/slides/_rels/slide89.xml.rels><?xml version="1.0" encoding="UTF-8" standalone="yes"?>
<Relationships xmlns="http://schemas.openxmlformats.org/package/2006/relationships"><Relationship Id="rId8" Type="http://schemas.openxmlformats.org/officeDocument/2006/relationships/image" Target="http://www.optobionics.com/implant.jpg" TargetMode="External"/><Relationship Id="rId3" Type="http://schemas.openxmlformats.org/officeDocument/2006/relationships/image" Target="../media/image155.png"/><Relationship Id="rId7" Type="http://schemas.openxmlformats.org/officeDocument/2006/relationships/image" Target="../media/image158.jpeg"/><Relationship Id="rId2" Type="http://schemas.openxmlformats.org/officeDocument/2006/relationships/image" Target="../media/image154.png"/><Relationship Id="rId1" Type="http://schemas.openxmlformats.org/officeDocument/2006/relationships/slideLayout" Target="../slideLayouts/slideLayout7.xml"/><Relationship Id="rId6" Type="http://schemas.openxmlformats.org/officeDocument/2006/relationships/image" Target="http://www.optobionics.com/semimplant.jpg" TargetMode="External"/><Relationship Id="rId5" Type="http://schemas.openxmlformats.org/officeDocument/2006/relationships/image" Target="../media/image157.jpeg"/><Relationship Id="rId4" Type="http://schemas.openxmlformats.org/officeDocument/2006/relationships/image" Target="../media/image156.jpeg"/></Relationships>
</file>

<file path=ppt/slides/_rels/slide9.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7.xml"/><Relationship Id="rId4" Type="http://schemas.openxmlformats.org/officeDocument/2006/relationships/image" Target="../media/image10.wmf"/></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2.xml.rels><?xml version="1.0" encoding="UTF-8" standalone="yes"?>
<Relationships xmlns="http://schemas.openxmlformats.org/package/2006/relationships"><Relationship Id="rId2" Type="http://schemas.openxmlformats.org/officeDocument/2006/relationships/image" Target="../media/image159.wmf"/><Relationship Id="rId1" Type="http://schemas.openxmlformats.org/officeDocument/2006/relationships/slideLayout" Target="../slideLayouts/slideLayout7.xml"/></Relationships>
</file>

<file path=ppt/slides/_rels/slide93.xml.rels><?xml version="1.0" encoding="UTF-8" standalone="yes"?>
<Relationships xmlns="http://schemas.openxmlformats.org/package/2006/relationships"><Relationship Id="rId3" Type="http://schemas.openxmlformats.org/officeDocument/2006/relationships/image" Target="../media/image161.jpeg"/><Relationship Id="rId2" Type="http://schemas.openxmlformats.org/officeDocument/2006/relationships/image" Target="../media/image160.wmf"/><Relationship Id="rId1" Type="http://schemas.openxmlformats.org/officeDocument/2006/relationships/slideLayout" Target="../slideLayouts/slideLayout7.xml"/><Relationship Id="rId4" Type="http://schemas.openxmlformats.org/officeDocument/2006/relationships/image" Target="../media/image162.jpeg"/></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5.xml.rels><?xml version="1.0" encoding="UTF-8" standalone="yes"?>
<Relationships xmlns="http://schemas.openxmlformats.org/package/2006/relationships"><Relationship Id="rId3" Type="http://schemas.openxmlformats.org/officeDocument/2006/relationships/image" Target="../media/image164.png"/><Relationship Id="rId2" Type="http://schemas.openxmlformats.org/officeDocument/2006/relationships/image" Target="../media/image163.png"/><Relationship Id="rId1" Type="http://schemas.openxmlformats.org/officeDocument/2006/relationships/slideLayout" Target="../slideLayouts/slideLayout7.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97.xml.rels><?xml version="1.0" encoding="UTF-8" standalone="yes"?>
<Relationships xmlns="http://schemas.openxmlformats.org/package/2006/relationships"><Relationship Id="rId3" Type="http://schemas.openxmlformats.org/officeDocument/2006/relationships/image" Target="../media/image67.wmf"/><Relationship Id="rId2" Type="http://schemas.openxmlformats.org/officeDocument/2006/relationships/image" Target="../media/image165.png"/><Relationship Id="rId1" Type="http://schemas.openxmlformats.org/officeDocument/2006/relationships/slideLayout" Target="../slideLayouts/slideLayout2.xml"/><Relationship Id="rId4" Type="http://schemas.openxmlformats.org/officeDocument/2006/relationships/image" Target="../media/image68.wmf"/></Relationships>
</file>

<file path=ppt/slides/_rels/slide98.xml.rels><?xml version="1.0" encoding="UTF-8" standalone="yes"?>
<Relationships xmlns="http://schemas.openxmlformats.org/package/2006/relationships"><Relationship Id="rId3" Type="http://schemas.openxmlformats.org/officeDocument/2006/relationships/image" Target="../media/image166.jpeg"/><Relationship Id="rId2" Type="http://schemas.openxmlformats.org/officeDocument/2006/relationships/notesSlide" Target="../notesSlides/notesSlide2.xml"/><Relationship Id="rId1" Type="http://schemas.openxmlformats.org/officeDocument/2006/relationships/slideLayout" Target="../slideLayouts/slideLayout7.xml"/><Relationship Id="rId4" Type="http://schemas.openxmlformats.org/officeDocument/2006/relationships/image" Target="../media/image167.jpeg"/></Relationships>
</file>

<file path=ppt/slides/_rels/slide99.xml.rels><?xml version="1.0" encoding="UTF-8" standalone="yes"?>
<Relationships xmlns="http://schemas.openxmlformats.org/package/2006/relationships"><Relationship Id="rId3" Type="http://schemas.openxmlformats.org/officeDocument/2006/relationships/image" Target="../media/image169.jpeg"/><Relationship Id="rId7" Type="http://schemas.openxmlformats.org/officeDocument/2006/relationships/image" Target="../media/image168.wmf"/><Relationship Id="rId2" Type="http://schemas.openxmlformats.org/officeDocument/2006/relationships/slideLayout" Target="../slideLayouts/slideLayout2.xml"/><Relationship Id="rId1" Type="http://schemas.openxmlformats.org/officeDocument/2006/relationships/vmlDrawing" Target="../drawings/vmlDrawing19.vml"/><Relationship Id="rId6" Type="http://schemas.openxmlformats.org/officeDocument/2006/relationships/oleObject" Target="../embeddings/oleObject33.bin"/><Relationship Id="rId5" Type="http://schemas.openxmlformats.org/officeDocument/2006/relationships/image" Target="../media/image171.jpeg"/><Relationship Id="rId4" Type="http://schemas.openxmlformats.org/officeDocument/2006/relationships/image" Target="../media/image170.jpe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50" name="Rectangle 2"/>
          <p:cNvSpPr>
            <a:spLocks noGrp="1" noChangeArrowheads="1"/>
          </p:cNvSpPr>
          <p:nvPr>
            <p:ph type="ctrTitle"/>
          </p:nvPr>
        </p:nvSpPr>
        <p:spPr>
          <a:xfrm>
            <a:off x="685800" y="1125538"/>
            <a:ext cx="7772400" cy="1470025"/>
          </a:xfrm>
        </p:spPr>
        <p:txBody>
          <a:bodyPr/>
          <a:lstStyle/>
          <a:p>
            <a:pPr eaLnBrk="1" hangingPunct="1"/>
            <a:r>
              <a:rPr lang="lt-LT" altLang="en-US" b="1" smtClean="0"/>
              <a:t>Makropasaulis</a:t>
            </a:r>
            <a:r>
              <a:rPr lang="lt-LT" altLang="en-US" b="1" i="1" smtClean="0"/>
              <a:t>: medžiagos</a:t>
            </a:r>
            <a:endParaRPr lang="en-US" altLang="en-US" i="1" smtClean="0"/>
          </a:p>
        </p:txBody>
      </p:sp>
      <p:pic>
        <p:nvPicPr>
          <p:cNvPr id="205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138" y="3405188"/>
            <a:ext cx="857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52"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29138" y="3405188"/>
            <a:ext cx="85725" cy="47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53" name="Subtitle 1"/>
          <p:cNvSpPr>
            <a:spLocks noGrp="1"/>
          </p:cNvSpPr>
          <p:nvPr>
            <p:ph type="subTitle" idx="1"/>
          </p:nvPr>
        </p:nvSpPr>
        <p:spPr/>
        <p:txBody>
          <a:bodyPr/>
          <a:lstStyle/>
          <a:p>
            <a:r>
              <a:rPr lang="en-US" altLang="en-US" smtClean="0"/>
              <a:t>“</a:t>
            </a:r>
            <a:r>
              <a:rPr lang="lt-LT" altLang="en-US" smtClean="0"/>
              <a:t>P</a:t>
            </a:r>
            <a:r>
              <a:rPr lang="en-US" altLang="en-US" smtClean="0"/>
              <a:t>asl</a:t>
            </a:r>
            <a:r>
              <a:rPr lang="lt-LT" altLang="en-US" smtClean="0"/>
              <a:t>ė</a:t>
            </a:r>
            <a:r>
              <a:rPr lang="en-US" altLang="en-US" smtClean="0"/>
              <a:t>pta</a:t>
            </a:r>
            <a:r>
              <a:rPr lang="lt-LT" altLang="en-US" smtClean="0"/>
              <a:t>“ pažangos priežastis</a:t>
            </a:r>
            <a:endParaRPr lang="en-US" altLang="en-US" smtClean="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Rectangle 3"/>
          <p:cNvSpPr>
            <a:spLocks noGrp="1" noChangeArrowheads="1"/>
          </p:cNvSpPr>
          <p:nvPr>
            <p:ph type="body" idx="1"/>
          </p:nvPr>
        </p:nvSpPr>
        <p:spPr>
          <a:xfrm>
            <a:off x="4140200" y="404813"/>
            <a:ext cx="4895850" cy="6192837"/>
          </a:xfrm>
        </p:spPr>
        <p:txBody>
          <a:bodyPr/>
          <a:lstStyle/>
          <a:p>
            <a:pPr marL="177800" indent="-177800">
              <a:lnSpc>
                <a:spcPct val="80000"/>
              </a:lnSpc>
            </a:pPr>
            <a:r>
              <a:rPr lang="lt-LT" altLang="en-US" sz="1800" dirty="0" smtClean="0"/>
              <a:t>The aim of paleomagnetic investigation of the rock</a:t>
            </a:r>
            <a:r>
              <a:rPr lang="en-US" altLang="en-US" sz="1800" dirty="0" smtClean="0"/>
              <a:t> </a:t>
            </a:r>
            <a:r>
              <a:rPr lang="lt-LT" altLang="en-US" sz="1800" dirty="0" smtClean="0"/>
              <a:t>material of the great Egyptian pyramids, Khufu and</a:t>
            </a:r>
            <a:r>
              <a:rPr lang="en-US" altLang="en-US" sz="1800" dirty="0" smtClean="0"/>
              <a:t> </a:t>
            </a:r>
            <a:r>
              <a:rPr lang="lt-LT" altLang="en-US" sz="1800" dirty="0" smtClean="0"/>
              <a:t>Khafre, was to find out the directions of the magnetic</a:t>
            </a:r>
            <a:r>
              <a:rPr lang="en-US" altLang="en-US" sz="1800" dirty="0" smtClean="0"/>
              <a:t> </a:t>
            </a:r>
            <a:r>
              <a:rPr lang="lt-LT" altLang="en-US" sz="1800" dirty="0" smtClean="0"/>
              <a:t>polarization vectors of their building blocks. </a:t>
            </a:r>
            <a:endParaRPr lang="en-US" altLang="en-US" sz="1800" dirty="0" smtClean="0"/>
          </a:p>
          <a:p>
            <a:pPr marL="177800" indent="-177800">
              <a:lnSpc>
                <a:spcPct val="80000"/>
              </a:lnSpc>
            </a:pPr>
            <a:r>
              <a:rPr lang="lt-LT" altLang="en-US" sz="1800" dirty="0" smtClean="0"/>
              <a:t>This</a:t>
            </a:r>
            <a:r>
              <a:rPr lang="en-US" altLang="en-US" sz="1800" dirty="0" smtClean="0"/>
              <a:t> </a:t>
            </a:r>
            <a:r>
              <a:rPr lang="lt-LT" altLang="en-US" sz="1800" dirty="0" smtClean="0"/>
              <a:t>is one of the possible ways to verify the hypothesis</a:t>
            </a:r>
            <a:r>
              <a:rPr lang="en-US" altLang="en-US" sz="1800" dirty="0" smtClean="0"/>
              <a:t> </a:t>
            </a:r>
            <a:r>
              <a:rPr lang="lt-LT" altLang="en-US" sz="1800" dirty="0" smtClean="0"/>
              <a:t>according to which the blocks were produced in situ</a:t>
            </a:r>
            <a:r>
              <a:rPr lang="en-US" altLang="en-US" sz="1800" dirty="0" smtClean="0"/>
              <a:t> </a:t>
            </a:r>
            <a:r>
              <a:rPr lang="lt-LT" altLang="en-US" sz="1800" dirty="0" smtClean="0"/>
              <a:t>by a concrete technique. </a:t>
            </a:r>
            <a:endParaRPr lang="en-US" altLang="en-US" sz="1800" dirty="0" smtClean="0"/>
          </a:p>
          <a:p>
            <a:pPr marL="177800" indent="-177800">
              <a:lnSpc>
                <a:spcPct val="80000"/>
              </a:lnSpc>
            </a:pPr>
            <a:r>
              <a:rPr lang="lt-LT" altLang="en-US" sz="1800" dirty="0" smtClean="0"/>
              <a:t>The analysis of a limited set</a:t>
            </a:r>
            <a:r>
              <a:rPr lang="en-US" altLang="en-US" sz="1800" dirty="0" smtClean="0"/>
              <a:t> </a:t>
            </a:r>
            <a:r>
              <a:rPr lang="lt-LT" altLang="en-US" sz="1800" dirty="0" smtClean="0"/>
              <a:t>of paleomagnetic samples provided the following</a:t>
            </a:r>
            <a:r>
              <a:rPr lang="en-US" altLang="en-US" sz="1800" dirty="0" smtClean="0"/>
              <a:t> </a:t>
            </a:r>
            <a:r>
              <a:rPr lang="lt-LT" altLang="en-US" sz="1800" dirty="0" smtClean="0"/>
              <a:t>results</a:t>
            </a:r>
            <a:r>
              <a:rPr lang="en-US" altLang="en-US" sz="1800" dirty="0" smtClean="0"/>
              <a:t>:</a:t>
            </a:r>
          </a:p>
          <a:p>
            <a:pPr marL="444500" lvl="1" indent="-87313">
              <a:lnSpc>
                <a:spcPct val="80000"/>
              </a:lnSpc>
            </a:pPr>
            <a:r>
              <a:rPr lang="lt-LT" altLang="en-US" sz="1600" dirty="0" smtClean="0"/>
              <a:t>The paleodirections of three sampling locations</a:t>
            </a:r>
            <a:r>
              <a:rPr lang="en-US" altLang="en-US" sz="1600" dirty="0" smtClean="0"/>
              <a:t> </a:t>
            </a:r>
            <a:r>
              <a:rPr lang="lt-LT" altLang="en-US" sz="1600" dirty="0" smtClean="0"/>
              <a:t>(2 from Khafre and 1 from Khufu pyramid)</a:t>
            </a:r>
            <a:r>
              <a:rPr lang="en-US" altLang="en-US" sz="1600" dirty="0" smtClean="0"/>
              <a:t> </a:t>
            </a:r>
            <a:r>
              <a:rPr lang="lt-LT" altLang="en-US" sz="1600" dirty="0" smtClean="0"/>
              <a:t>exhibit the common north-south orientation, suggesting</a:t>
            </a:r>
            <a:r>
              <a:rPr lang="en-US" altLang="en-US" sz="1600" dirty="0" smtClean="0"/>
              <a:t> </a:t>
            </a:r>
            <a:r>
              <a:rPr lang="lt-LT" altLang="en-US" sz="1600" dirty="0" smtClean="0"/>
              <a:t>that they may have been produced </a:t>
            </a:r>
            <a:r>
              <a:rPr lang="lt-LT" altLang="en-US" sz="1600" i="1" dirty="0" smtClean="0"/>
              <a:t>in situ</a:t>
            </a:r>
            <a:r>
              <a:rPr lang="en-US" altLang="en-US" sz="1600" i="1" dirty="0" smtClean="0"/>
              <a:t> </a:t>
            </a:r>
            <a:r>
              <a:rPr lang="lt-LT" altLang="en-US" sz="1600" dirty="0" smtClean="0"/>
              <a:t>by a concrete technique. </a:t>
            </a:r>
            <a:endParaRPr lang="en-US" altLang="en-US" sz="1600" dirty="0" smtClean="0"/>
          </a:p>
          <a:p>
            <a:pPr marL="444500" lvl="1" indent="-87313">
              <a:lnSpc>
                <a:spcPct val="80000"/>
              </a:lnSpc>
            </a:pPr>
            <a:r>
              <a:rPr lang="lt-LT" altLang="en-US" sz="1600" dirty="0" smtClean="0"/>
              <a:t>The block from one sampling</a:t>
            </a:r>
            <a:r>
              <a:rPr lang="en-US" altLang="en-US" sz="1600" dirty="0" smtClean="0"/>
              <a:t> </a:t>
            </a:r>
            <a:r>
              <a:rPr lang="lt-LT" altLang="en-US" sz="1600" dirty="0" smtClean="0"/>
              <a:t>location of the Khafre pyramid is of natural</a:t>
            </a:r>
            <a:r>
              <a:rPr lang="en-US" altLang="en-US" sz="1600" dirty="0" smtClean="0"/>
              <a:t> </a:t>
            </a:r>
            <a:r>
              <a:rPr lang="lt-LT" altLang="en-US" sz="1600" dirty="0" smtClean="0"/>
              <a:t>limestone and evidently comes from the adjacent</a:t>
            </a:r>
            <a:r>
              <a:rPr lang="en-US" altLang="en-US" sz="1600" dirty="0" smtClean="0"/>
              <a:t> </a:t>
            </a:r>
            <a:r>
              <a:rPr lang="lt-LT" altLang="en-US" sz="1600" dirty="0" smtClean="0"/>
              <a:t>quarry. It is likely that the block from one sampling</a:t>
            </a:r>
            <a:r>
              <a:rPr lang="en-US" altLang="en-US" sz="1600" dirty="0" smtClean="0"/>
              <a:t> </a:t>
            </a:r>
            <a:r>
              <a:rPr lang="lt-LT" altLang="en-US" sz="1600" dirty="0" smtClean="0"/>
              <a:t>position of the Khufu pyramid comes also from the</a:t>
            </a:r>
            <a:r>
              <a:rPr lang="en-US" altLang="en-US" sz="1600" dirty="0" smtClean="0"/>
              <a:t> </a:t>
            </a:r>
            <a:r>
              <a:rPr lang="lt-LT" altLang="en-US" sz="1600" dirty="0" smtClean="0"/>
              <a:t>same quarry. Finally, we conclude that even if the</a:t>
            </a:r>
          </a:p>
          <a:p>
            <a:pPr marL="444500" lvl="1" indent="-87313">
              <a:lnSpc>
                <a:spcPct val="80000"/>
              </a:lnSpc>
            </a:pPr>
            <a:r>
              <a:rPr lang="lt-LT" altLang="en-US" sz="1600" dirty="0" smtClean="0"/>
              <a:t>Finally, we conclude that even if the</a:t>
            </a:r>
            <a:r>
              <a:rPr lang="en-US" altLang="en-US" sz="1600" dirty="0" smtClean="0"/>
              <a:t> </a:t>
            </a:r>
            <a:r>
              <a:rPr lang="lt-LT" altLang="en-US" sz="1600" dirty="0" smtClean="0"/>
              <a:t>concrete technique was used, the pyramids were</a:t>
            </a:r>
            <a:r>
              <a:rPr lang="en-US" altLang="en-US" sz="1600" dirty="0" smtClean="0"/>
              <a:t> </a:t>
            </a:r>
            <a:r>
              <a:rPr lang="lt-LT" altLang="en-US" sz="1600" dirty="0" smtClean="0"/>
              <a:t>constructed from a mixture of natural and artificial</a:t>
            </a:r>
            <a:r>
              <a:rPr lang="en-US" altLang="en-US" sz="1600" dirty="0" smtClean="0"/>
              <a:t> </a:t>
            </a:r>
            <a:r>
              <a:rPr lang="lt-LT" altLang="en-US" sz="1600" dirty="0" smtClean="0"/>
              <a:t>limestone blocks.</a:t>
            </a:r>
          </a:p>
          <a:p>
            <a:pPr marL="177800" indent="-177800">
              <a:lnSpc>
                <a:spcPct val="80000"/>
              </a:lnSpc>
            </a:pPr>
            <a:endParaRPr lang="lt-LT" altLang="en-US" sz="1800" dirty="0" smtClean="0"/>
          </a:p>
        </p:txBody>
      </p:sp>
      <p:pic>
        <p:nvPicPr>
          <p:cNvPr id="12291"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8313" y="3236913"/>
            <a:ext cx="3671887" cy="3432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2"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188913"/>
            <a:ext cx="2820988" cy="2800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ChangeArrowheads="1"/>
          </p:cNvSpPr>
          <p:nvPr>
            <p:ph type="title"/>
          </p:nvPr>
        </p:nvSpPr>
        <p:spPr>
          <a:xfrm>
            <a:off x="1116013" y="274638"/>
            <a:ext cx="7777162" cy="922337"/>
          </a:xfrm>
        </p:spPr>
        <p:txBody>
          <a:bodyPr/>
          <a:lstStyle/>
          <a:p>
            <a:pPr algn="l"/>
            <a:r>
              <a:rPr lang="lt-LT" altLang="en-US" smtClean="0">
                <a:solidFill>
                  <a:schemeClr val="tx1"/>
                </a:solidFill>
              </a:rPr>
              <a:t>VU TMI</a:t>
            </a:r>
            <a:br>
              <a:rPr lang="lt-LT" altLang="en-US" smtClean="0">
                <a:solidFill>
                  <a:schemeClr val="tx1"/>
                </a:solidFill>
              </a:rPr>
            </a:br>
            <a:r>
              <a:rPr lang="lt-LT" altLang="en-US" smtClean="0">
                <a:solidFill>
                  <a:schemeClr val="tx1"/>
                </a:solidFill>
              </a:rPr>
              <a:t>Bendri darbai su LSDI </a:t>
            </a:r>
            <a:r>
              <a:rPr lang="lt-LT" altLang="en-US" sz="3200" smtClean="0">
                <a:solidFill>
                  <a:schemeClr val="tx1"/>
                </a:solidFill>
              </a:rPr>
              <a:t>(dabar LAMMC SDI)</a:t>
            </a:r>
          </a:p>
        </p:txBody>
      </p:sp>
      <p:pic>
        <p:nvPicPr>
          <p:cNvPr id="111619" name="Picture 3" descr="PICT0016a"/>
          <p:cNvPicPr>
            <a:picLocks noChangeAspect="1" noChangeArrowheads="1"/>
          </p:cNvPicPr>
          <p:nvPr/>
        </p:nvPicPr>
        <p:blipFill>
          <a:blip r:embed="rId2">
            <a:extLst>
              <a:ext uri="{28A0092B-C50C-407E-A947-70E740481C1C}">
                <a14:useLocalDpi xmlns:a14="http://schemas.microsoft.com/office/drawing/2010/main" val="0"/>
              </a:ext>
            </a:extLst>
          </a:blip>
          <a:srcRect t="57118"/>
          <a:stretch>
            <a:fillRect/>
          </a:stretch>
        </p:blipFill>
        <p:spPr bwMode="auto">
          <a:xfrm>
            <a:off x="3419475" y="1368425"/>
            <a:ext cx="5435600" cy="2060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5716" name="Text Box 4"/>
          <p:cNvSpPr txBox="1">
            <a:spLocks noChangeArrowheads="1"/>
          </p:cNvSpPr>
          <p:nvPr/>
        </p:nvSpPr>
        <p:spPr bwMode="auto">
          <a:xfrm>
            <a:off x="3416300" y="3702050"/>
            <a:ext cx="5727700" cy="519113"/>
          </a:xfrm>
          <a:prstGeom prst="rect">
            <a:avLst/>
          </a:prstGeom>
          <a:solidFill>
            <a:srgbClr val="FFFFFF"/>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tabLst>
                <a:tab pos="457200" algn="l"/>
                <a:tab pos="571500" algn="l"/>
                <a:tab pos="800100" algn="l"/>
              </a:tabLst>
              <a:defRPr>
                <a:solidFill>
                  <a:srgbClr val="000000"/>
                </a:solidFill>
                <a:latin typeface="Arial" pitchFamily="34" charset="0"/>
                <a:cs typeface="Times New Roman" pitchFamily="18" charset="0"/>
              </a:defRPr>
            </a:lvl1pPr>
            <a:lvl2pPr marL="742950" indent="-285750" eaLnBrk="0" hangingPunct="0">
              <a:tabLst>
                <a:tab pos="457200" algn="l"/>
                <a:tab pos="571500" algn="l"/>
                <a:tab pos="800100" algn="l"/>
              </a:tabLst>
              <a:defRPr>
                <a:solidFill>
                  <a:srgbClr val="000000"/>
                </a:solidFill>
                <a:latin typeface="Arial" pitchFamily="34" charset="0"/>
                <a:cs typeface="Times New Roman" pitchFamily="18" charset="0"/>
              </a:defRPr>
            </a:lvl2pPr>
            <a:lvl3pPr marL="1143000" indent="-228600" eaLnBrk="0" hangingPunct="0">
              <a:tabLst>
                <a:tab pos="457200" algn="l"/>
                <a:tab pos="571500" algn="l"/>
                <a:tab pos="800100" algn="l"/>
              </a:tabLst>
              <a:defRPr>
                <a:solidFill>
                  <a:srgbClr val="000000"/>
                </a:solidFill>
                <a:latin typeface="Arial" pitchFamily="34" charset="0"/>
                <a:cs typeface="Times New Roman" pitchFamily="18" charset="0"/>
              </a:defRPr>
            </a:lvl3pPr>
            <a:lvl4pPr marL="1600200" indent="-228600" eaLnBrk="0" hangingPunct="0">
              <a:tabLst>
                <a:tab pos="457200" algn="l"/>
                <a:tab pos="571500" algn="l"/>
                <a:tab pos="800100" algn="l"/>
              </a:tabLst>
              <a:defRPr>
                <a:solidFill>
                  <a:srgbClr val="000000"/>
                </a:solidFill>
                <a:latin typeface="Arial" pitchFamily="34" charset="0"/>
                <a:cs typeface="Times New Roman" pitchFamily="18" charset="0"/>
              </a:defRPr>
            </a:lvl4pPr>
            <a:lvl5pPr marL="2057400" indent="-228600" eaLnBrk="0" hangingPunct="0">
              <a:tabLst>
                <a:tab pos="457200" algn="l"/>
                <a:tab pos="571500" algn="l"/>
                <a:tab pos="800100" algn="l"/>
              </a:tabLst>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9pPr>
          </a:lstStyle>
          <a:p>
            <a:pPr eaLnBrk="1" hangingPunct="1"/>
            <a:r>
              <a:rPr lang="en-US" altLang="en-US" sz="2800">
                <a:solidFill>
                  <a:srgbClr val="333333"/>
                </a:solidFill>
                <a:latin typeface="Times New Roman" pitchFamily="18" charset="0"/>
                <a:ea typeface="Times New Roman" pitchFamily="18" charset="0"/>
                <a:cs typeface="Arial" pitchFamily="34" charset="0"/>
              </a:rPr>
              <a:t>Šviesos diodai žemdirbystės tarnyboje.</a:t>
            </a:r>
            <a:endParaRPr lang="en-US" altLang="en-US" sz="2800">
              <a:solidFill>
                <a:schemeClr val="tx1"/>
              </a:solidFill>
              <a:latin typeface="Times New Roman" pitchFamily="18" charset="0"/>
              <a:ea typeface="Times New Roman" pitchFamily="18" charset="0"/>
              <a:cs typeface="Arial" pitchFamily="34" charset="0"/>
            </a:endParaRPr>
          </a:p>
        </p:txBody>
      </p:sp>
      <p:sp>
        <p:nvSpPr>
          <p:cNvPr id="115717" name="Rectangle 5"/>
          <p:cNvSpPr>
            <a:spLocks noChangeArrowheads="1"/>
          </p:cNvSpPr>
          <p:nvPr/>
        </p:nvSpPr>
        <p:spPr bwMode="auto">
          <a:xfrm>
            <a:off x="0" y="996950"/>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endParaRPr lang="en-US" altLang="en-US"/>
          </a:p>
        </p:txBody>
      </p:sp>
      <p:sp>
        <p:nvSpPr>
          <p:cNvPr id="115718" name="Rectangle 6"/>
          <p:cNvSpPr>
            <a:spLocks noChangeArrowheads="1"/>
          </p:cNvSpPr>
          <p:nvPr/>
        </p:nvSpPr>
        <p:spPr bwMode="auto">
          <a:xfrm>
            <a:off x="0" y="3387725"/>
            <a:ext cx="3127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200">
                <a:solidFill>
                  <a:srgbClr val="333333"/>
                </a:solidFill>
                <a:ea typeface="Times New Roman" pitchFamily="18" charset="0"/>
                <a:cs typeface="Arial" pitchFamily="34" charset="0"/>
              </a:rPr>
              <a:t>   </a:t>
            </a:r>
            <a:endParaRPr lang="lt-LT" altLang="en-US">
              <a:ea typeface="Times New Roman" pitchFamily="18" charset="0"/>
              <a:cs typeface="Arial" pitchFamily="34" charset="0"/>
            </a:endParaRPr>
          </a:p>
        </p:txBody>
      </p:sp>
      <p:sp>
        <p:nvSpPr>
          <p:cNvPr id="115719" name="Rectangle 7"/>
          <p:cNvSpPr>
            <a:spLocks noChangeArrowheads="1"/>
          </p:cNvSpPr>
          <p:nvPr/>
        </p:nvSpPr>
        <p:spPr bwMode="auto">
          <a:xfrm>
            <a:off x="0" y="5138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endParaRPr lang="en-US" altLang="en-US"/>
          </a:p>
        </p:txBody>
      </p:sp>
      <p:sp>
        <p:nvSpPr>
          <p:cNvPr id="115720" name="Rectangle 8"/>
          <p:cNvSpPr>
            <a:spLocks noChangeArrowheads="1"/>
          </p:cNvSpPr>
          <p:nvPr/>
        </p:nvSpPr>
        <p:spPr bwMode="auto">
          <a:xfrm>
            <a:off x="0" y="5138738"/>
            <a:ext cx="2270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tabLst>
                <a:tab pos="457200" algn="l"/>
                <a:tab pos="571500" algn="l"/>
                <a:tab pos="800100" algn="l"/>
              </a:tabLst>
              <a:defRPr>
                <a:solidFill>
                  <a:srgbClr val="000000"/>
                </a:solidFill>
                <a:latin typeface="Arial" pitchFamily="34" charset="0"/>
                <a:cs typeface="Times New Roman" pitchFamily="18" charset="0"/>
              </a:defRPr>
            </a:lvl1pPr>
            <a:lvl2pPr marL="742950" indent="-285750" eaLnBrk="0" hangingPunct="0">
              <a:tabLst>
                <a:tab pos="457200" algn="l"/>
                <a:tab pos="571500" algn="l"/>
                <a:tab pos="800100" algn="l"/>
              </a:tabLst>
              <a:defRPr>
                <a:solidFill>
                  <a:srgbClr val="000000"/>
                </a:solidFill>
                <a:latin typeface="Arial" pitchFamily="34" charset="0"/>
                <a:cs typeface="Times New Roman" pitchFamily="18" charset="0"/>
              </a:defRPr>
            </a:lvl2pPr>
            <a:lvl3pPr marL="1143000" indent="-228600" eaLnBrk="0" hangingPunct="0">
              <a:tabLst>
                <a:tab pos="457200" algn="l"/>
                <a:tab pos="571500" algn="l"/>
                <a:tab pos="800100" algn="l"/>
              </a:tabLst>
              <a:defRPr>
                <a:solidFill>
                  <a:srgbClr val="000000"/>
                </a:solidFill>
                <a:latin typeface="Arial" pitchFamily="34" charset="0"/>
                <a:cs typeface="Times New Roman" pitchFamily="18" charset="0"/>
              </a:defRPr>
            </a:lvl3pPr>
            <a:lvl4pPr marL="1600200" indent="-228600" eaLnBrk="0" hangingPunct="0">
              <a:tabLst>
                <a:tab pos="457200" algn="l"/>
                <a:tab pos="571500" algn="l"/>
                <a:tab pos="800100" algn="l"/>
              </a:tabLst>
              <a:defRPr>
                <a:solidFill>
                  <a:srgbClr val="000000"/>
                </a:solidFill>
                <a:latin typeface="Arial" pitchFamily="34" charset="0"/>
                <a:cs typeface="Times New Roman" pitchFamily="18" charset="0"/>
              </a:defRPr>
            </a:lvl4pPr>
            <a:lvl5pPr marL="2057400" indent="-228600" eaLnBrk="0" hangingPunct="0">
              <a:tabLst>
                <a:tab pos="457200" algn="l"/>
                <a:tab pos="571500" algn="l"/>
                <a:tab pos="800100" algn="l"/>
              </a:tabLst>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9pPr>
          </a:lstStyle>
          <a:p>
            <a:pPr eaLnBrk="1" hangingPunct="1"/>
            <a:r>
              <a:rPr lang="lt-LT" altLang="en-US" sz="1200">
                <a:solidFill>
                  <a:srgbClr val="333333"/>
                </a:solidFill>
                <a:ea typeface="Times New Roman" pitchFamily="18" charset="0"/>
                <a:cs typeface="Arial" pitchFamily="34" charset="0"/>
              </a:rPr>
              <a:t> </a:t>
            </a:r>
            <a:endParaRPr lang="lt-LT" altLang="en-US">
              <a:solidFill>
                <a:schemeClr val="tx1"/>
              </a:solidFill>
              <a:ea typeface="Times New Roman" pitchFamily="18" charset="0"/>
              <a:cs typeface="Arial" pitchFamily="34" charset="0"/>
            </a:endParaRPr>
          </a:p>
        </p:txBody>
      </p:sp>
      <p:pic>
        <p:nvPicPr>
          <p:cNvPr id="111625"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370138"/>
            <a:ext cx="6516688" cy="4144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11619"/>
                                        </p:tgtEl>
                                        <p:attrNameLst>
                                          <p:attrName>style.visibility</p:attrName>
                                        </p:attrNameLst>
                                      </p:cBhvr>
                                      <p:to>
                                        <p:strVal val="visible"/>
                                      </p:to>
                                    </p:set>
                                    <p:animEffect transition="in" filter="diamond(in)">
                                      <p:cBhvr>
                                        <p:cTn id="7" dur="2000"/>
                                        <p:tgtEl>
                                          <p:spTgt spid="111619"/>
                                        </p:tgtEl>
                                      </p:cBhvr>
                                    </p:animEffect>
                                  </p:childTnLst>
                                </p:cTn>
                              </p:par>
                              <p:par>
                                <p:cTn id="8" presetID="8" presetClass="entr" presetSubtype="16" fill="hold" nodeType="withEffect">
                                  <p:stCondLst>
                                    <p:cond delay="0"/>
                                  </p:stCondLst>
                                  <p:childTnLst>
                                    <p:set>
                                      <p:cBhvr>
                                        <p:cTn id="9" dur="1" fill="hold">
                                          <p:stCondLst>
                                            <p:cond delay="0"/>
                                          </p:stCondLst>
                                        </p:cTn>
                                        <p:tgtEl>
                                          <p:spTgt spid="111625"/>
                                        </p:tgtEl>
                                        <p:attrNameLst>
                                          <p:attrName>style.visibility</p:attrName>
                                        </p:attrNameLst>
                                      </p:cBhvr>
                                      <p:to>
                                        <p:strVal val="visible"/>
                                      </p:to>
                                    </p:set>
                                    <p:animEffect transition="in" filter="diamond(in)">
                                      <p:cBhvr>
                                        <p:cTn id="10" dur="2000"/>
                                        <p:tgtEl>
                                          <p:spTgt spid="1116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2"/>
          <p:cNvSpPr>
            <a:spLocks noGrp="1" noChangeArrowheads="1"/>
          </p:cNvSpPr>
          <p:nvPr>
            <p:ph type="title"/>
          </p:nvPr>
        </p:nvSpPr>
        <p:spPr>
          <a:xfrm>
            <a:off x="971550" y="115888"/>
            <a:ext cx="6480175" cy="1641475"/>
          </a:xfrm>
        </p:spPr>
        <p:txBody>
          <a:bodyPr/>
          <a:lstStyle/>
          <a:p>
            <a:r>
              <a:rPr lang="lt-LT" altLang="en-US" sz="3600" b="1" smtClean="0"/>
              <a:t>VU TMI </a:t>
            </a:r>
            <a:r>
              <a:rPr lang="lt-LT" altLang="en-US" sz="3600" smtClean="0"/>
              <a:t>kartu su</a:t>
            </a:r>
            <a:r>
              <a:rPr lang="lt-LT" altLang="en-US" sz="3600" b="1" smtClean="0"/>
              <a:t> KTU chemikais </a:t>
            </a:r>
            <a:br>
              <a:rPr lang="lt-LT" altLang="en-US" sz="3600" b="1" smtClean="0"/>
            </a:br>
            <a:r>
              <a:rPr lang="lt-LT" altLang="en-US" sz="4000" smtClean="0"/>
              <a:t>Cheminių ir biologinių objektų liuminescencinis atpažinimas </a:t>
            </a:r>
            <a:br>
              <a:rPr lang="lt-LT" altLang="en-US" sz="4000" smtClean="0"/>
            </a:br>
            <a:r>
              <a:rPr lang="lt-LT" altLang="en-US" sz="2400" smtClean="0"/>
              <a:t>(Prof. S.Juršėno grupė,)</a:t>
            </a:r>
            <a:endParaRPr lang="en-US" altLang="en-US" sz="2400" smtClean="0"/>
          </a:p>
        </p:txBody>
      </p:sp>
      <p:sp>
        <p:nvSpPr>
          <p:cNvPr id="112643" name="Rectangle 3"/>
          <p:cNvSpPr>
            <a:spLocks noGrp="1" noChangeArrowheads="1"/>
          </p:cNvSpPr>
          <p:nvPr>
            <p:ph type="body" idx="1"/>
          </p:nvPr>
        </p:nvSpPr>
        <p:spPr>
          <a:xfrm>
            <a:off x="73025" y="5988050"/>
            <a:ext cx="4427538" cy="609600"/>
          </a:xfrm>
        </p:spPr>
        <p:txBody>
          <a:bodyPr/>
          <a:lstStyle/>
          <a:p>
            <a:pPr>
              <a:lnSpc>
                <a:spcPct val="80000"/>
              </a:lnSpc>
              <a:buFontTx/>
              <a:buNone/>
            </a:pPr>
            <a:r>
              <a:rPr lang="lt-LT" altLang="en-US" sz="1400" smtClean="0"/>
              <a:t>Nesant garams jutiklis fluorescuoja ryškia žalia šviesa - “ON” būsena, o atsiradus garams fluorescencija užgesta – “OFF” būsena. </a:t>
            </a:r>
            <a:endParaRPr lang="en-US" altLang="en-US" sz="1400" smtClean="0"/>
          </a:p>
        </p:txBody>
      </p:sp>
      <p:pic>
        <p:nvPicPr>
          <p:cNvPr id="11264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58888" y="3638550"/>
            <a:ext cx="1847850" cy="2311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45"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3438" y="1844675"/>
            <a:ext cx="2771775" cy="2333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2646" name="Text Box 6"/>
          <p:cNvSpPr txBox="1">
            <a:spLocks noChangeArrowheads="1"/>
          </p:cNvSpPr>
          <p:nvPr/>
        </p:nvSpPr>
        <p:spPr bwMode="auto">
          <a:xfrm>
            <a:off x="4572000" y="4365625"/>
            <a:ext cx="4572000" cy="19954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indent="355600"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lnSpc>
                <a:spcPct val="80000"/>
              </a:lnSpc>
              <a:spcBef>
                <a:spcPct val="20000"/>
              </a:spcBef>
            </a:pPr>
            <a:r>
              <a:rPr lang="lt-LT" altLang="en-US" b="1">
                <a:solidFill>
                  <a:schemeClr val="tx1"/>
                </a:solidFill>
              </a:rPr>
              <a:t>Tripletinių spinduolių</a:t>
            </a:r>
            <a:r>
              <a:rPr lang="lt-LT" altLang="en-US" sz="1600">
                <a:solidFill>
                  <a:schemeClr val="tx1"/>
                </a:solidFill>
              </a:rPr>
              <a:t>, sudarytų iš našių iridžio spindulinių centrų ir papildomų krūvio pernašos grupių, </a:t>
            </a:r>
            <a:r>
              <a:rPr lang="lt-LT" altLang="en-US" b="1">
                <a:solidFill>
                  <a:schemeClr val="tx1"/>
                </a:solidFill>
              </a:rPr>
              <a:t>fosforescencija</a:t>
            </a:r>
            <a:r>
              <a:rPr lang="lt-LT" altLang="en-US" sz="1600">
                <a:solidFill>
                  <a:schemeClr val="tx1"/>
                </a:solidFill>
              </a:rPr>
              <a:t>. </a:t>
            </a:r>
          </a:p>
          <a:p>
            <a:pPr eaLnBrk="1" hangingPunct="1">
              <a:lnSpc>
                <a:spcPct val="80000"/>
              </a:lnSpc>
              <a:spcBef>
                <a:spcPct val="20000"/>
              </a:spcBef>
            </a:pPr>
            <a:r>
              <a:rPr lang="lt-LT" altLang="en-US" sz="1600">
                <a:solidFill>
                  <a:schemeClr val="tx1"/>
                </a:solidFill>
              </a:rPr>
              <a:t>Nuotraukoje matyti, kad tirpalas su tuo pačiu spinduoliu užsandarintoje ampulėje iš kurios pašalintas deguonis fosforescuoja dešimtis kartų stipriau nei tirpalas prisotintas deguonies. </a:t>
            </a:r>
          </a:p>
          <a:p>
            <a:pPr eaLnBrk="1" hangingPunct="1">
              <a:lnSpc>
                <a:spcPct val="80000"/>
              </a:lnSpc>
              <a:spcBef>
                <a:spcPct val="20000"/>
              </a:spcBef>
            </a:pPr>
            <a:r>
              <a:rPr lang="lt-LT" altLang="en-US" sz="1600" b="1">
                <a:solidFill>
                  <a:schemeClr val="tx1"/>
                </a:solidFill>
              </a:rPr>
              <a:t>Šių spinduolių pagrindu yra kuriami fosforescenciniai organiniai šviesos diodai.</a:t>
            </a:r>
            <a:endParaRPr lang="en-US" altLang="en-US" sz="1600" b="1">
              <a:solidFill>
                <a:schemeClr val="tx1"/>
              </a:solidFill>
            </a:endParaRPr>
          </a:p>
        </p:txBody>
      </p:sp>
      <p:sp>
        <p:nvSpPr>
          <p:cNvPr id="112647" name="Rectangle 7"/>
          <p:cNvSpPr>
            <a:spLocks noChangeArrowheads="1"/>
          </p:cNvSpPr>
          <p:nvPr/>
        </p:nvSpPr>
        <p:spPr bwMode="auto">
          <a:xfrm>
            <a:off x="0" y="1966913"/>
            <a:ext cx="4787900" cy="14620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lnSpc>
                <a:spcPct val="80000"/>
              </a:lnSpc>
              <a:spcBef>
                <a:spcPct val="20000"/>
              </a:spcBef>
            </a:pPr>
            <a:r>
              <a:rPr lang="lt-LT" altLang="en-US"/>
              <a:t>Saviorganizacijos būdu dviejų skysčių sandūroje suformuotos organinės nanodalelės. </a:t>
            </a:r>
          </a:p>
          <a:p>
            <a:pPr eaLnBrk="1" hangingPunct="1">
              <a:lnSpc>
                <a:spcPct val="80000"/>
              </a:lnSpc>
              <a:spcBef>
                <a:spcPct val="20000"/>
              </a:spcBef>
            </a:pPr>
            <a:r>
              <a:rPr lang="lt-LT" altLang="en-US"/>
              <a:t>Šios nanodalelės gali būti pritaikomos fluorescenciniame jutiklyje įvairių organinių tirpiklių garų aptikimui. </a:t>
            </a:r>
          </a:p>
        </p:txBody>
      </p:sp>
      <p:pic>
        <p:nvPicPr>
          <p:cNvPr id="116744" name="Picture 8" descr="Picture 239"/>
          <p:cNvPicPr>
            <a:picLocks noChangeAspect="1" noChangeArrowheads="1"/>
          </p:cNvPicPr>
          <p:nvPr/>
        </p:nvPicPr>
        <p:blipFill>
          <a:blip r:embed="rId4">
            <a:lum bright="30000" contrast="12000"/>
            <a:extLst>
              <a:ext uri="{28A0092B-C50C-407E-A947-70E740481C1C}">
                <a14:useLocalDpi xmlns:a14="http://schemas.microsoft.com/office/drawing/2010/main" val="0"/>
              </a:ext>
            </a:extLst>
          </a:blip>
          <a:srcRect l="61276" t="10512" r="10638" b="4262"/>
          <a:stretch>
            <a:fillRect/>
          </a:stretch>
        </p:blipFill>
        <p:spPr bwMode="auto">
          <a:xfrm>
            <a:off x="7483475" y="331788"/>
            <a:ext cx="1660525" cy="37449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grpId="0" nodeType="clickEffect">
                                  <p:stCondLst>
                                    <p:cond delay="0"/>
                                  </p:stCondLst>
                                  <p:childTnLst>
                                    <p:set>
                                      <p:cBhvr>
                                        <p:cTn id="6" dur="1" fill="hold">
                                          <p:stCondLst>
                                            <p:cond delay="0"/>
                                          </p:stCondLst>
                                        </p:cTn>
                                        <p:tgtEl>
                                          <p:spTgt spid="112647"/>
                                        </p:tgtEl>
                                        <p:attrNameLst>
                                          <p:attrName>style.visibility</p:attrName>
                                        </p:attrNameLst>
                                      </p:cBhvr>
                                      <p:to>
                                        <p:strVal val="visible"/>
                                      </p:to>
                                    </p:set>
                                    <p:animEffect transition="in" filter="checkerboard(across)">
                                      <p:cBhvr>
                                        <p:cTn id="7" dur="500"/>
                                        <p:tgtEl>
                                          <p:spTgt spid="112647"/>
                                        </p:tgtEl>
                                      </p:cBhvr>
                                    </p:animEffect>
                                  </p:childTnLst>
                                </p:cTn>
                              </p:par>
                              <p:par>
                                <p:cTn id="8" presetID="5" presetClass="entr" presetSubtype="10" fill="hold" nodeType="withEffect">
                                  <p:stCondLst>
                                    <p:cond delay="0"/>
                                  </p:stCondLst>
                                  <p:childTnLst>
                                    <p:set>
                                      <p:cBhvr>
                                        <p:cTn id="9" dur="1" fill="hold">
                                          <p:stCondLst>
                                            <p:cond delay="0"/>
                                          </p:stCondLst>
                                        </p:cTn>
                                        <p:tgtEl>
                                          <p:spTgt spid="112644"/>
                                        </p:tgtEl>
                                        <p:attrNameLst>
                                          <p:attrName>style.visibility</p:attrName>
                                        </p:attrNameLst>
                                      </p:cBhvr>
                                      <p:to>
                                        <p:strVal val="visible"/>
                                      </p:to>
                                    </p:set>
                                    <p:animEffect transition="in" filter="checkerboard(across)">
                                      <p:cBhvr>
                                        <p:cTn id="10" dur="500"/>
                                        <p:tgtEl>
                                          <p:spTgt spid="112644"/>
                                        </p:tgtEl>
                                      </p:cBhvr>
                                    </p:animEffect>
                                  </p:childTnLst>
                                </p:cTn>
                              </p:par>
                              <p:par>
                                <p:cTn id="11" presetID="5" presetClass="entr" presetSubtype="10" fill="hold" grpId="0" nodeType="withEffect">
                                  <p:stCondLst>
                                    <p:cond delay="0"/>
                                  </p:stCondLst>
                                  <p:childTnLst>
                                    <p:set>
                                      <p:cBhvr>
                                        <p:cTn id="12" dur="1" fill="hold">
                                          <p:stCondLst>
                                            <p:cond delay="0"/>
                                          </p:stCondLst>
                                        </p:cTn>
                                        <p:tgtEl>
                                          <p:spTgt spid="112643">
                                            <p:txEl>
                                              <p:pRg st="0" end="0"/>
                                            </p:txEl>
                                          </p:spTgt>
                                        </p:tgtEl>
                                        <p:attrNameLst>
                                          <p:attrName>style.visibility</p:attrName>
                                        </p:attrNameLst>
                                      </p:cBhvr>
                                      <p:to>
                                        <p:strVal val="visible"/>
                                      </p:to>
                                    </p:set>
                                    <p:animEffect transition="in" filter="checkerboard(across)">
                                      <p:cBhvr>
                                        <p:cTn id="13" dur="500"/>
                                        <p:tgtEl>
                                          <p:spTgt spid="112643">
                                            <p:txEl>
                                              <p:pRg st="0" end="0"/>
                                            </p:txEl>
                                          </p:spTgt>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5" presetClass="entr" presetSubtype="10" fill="hold" grpId="0" nodeType="clickEffect">
                                  <p:stCondLst>
                                    <p:cond delay="0"/>
                                  </p:stCondLst>
                                  <p:childTnLst>
                                    <p:set>
                                      <p:cBhvr>
                                        <p:cTn id="17" dur="1" fill="hold">
                                          <p:stCondLst>
                                            <p:cond delay="0"/>
                                          </p:stCondLst>
                                        </p:cTn>
                                        <p:tgtEl>
                                          <p:spTgt spid="112646"/>
                                        </p:tgtEl>
                                        <p:attrNameLst>
                                          <p:attrName>style.visibility</p:attrName>
                                        </p:attrNameLst>
                                      </p:cBhvr>
                                      <p:to>
                                        <p:strVal val="visible"/>
                                      </p:to>
                                    </p:set>
                                    <p:animEffect transition="in" filter="checkerboard(across)">
                                      <p:cBhvr>
                                        <p:cTn id="18" dur="500"/>
                                        <p:tgtEl>
                                          <p:spTgt spid="112646"/>
                                        </p:tgtEl>
                                      </p:cBhvr>
                                    </p:animEffect>
                                  </p:childTnLst>
                                </p:cTn>
                              </p:par>
                              <p:par>
                                <p:cTn id="19" presetID="5" presetClass="entr" presetSubtype="10" fill="hold" nodeType="withEffect">
                                  <p:stCondLst>
                                    <p:cond delay="0"/>
                                  </p:stCondLst>
                                  <p:childTnLst>
                                    <p:set>
                                      <p:cBhvr>
                                        <p:cTn id="20" dur="1" fill="hold">
                                          <p:stCondLst>
                                            <p:cond delay="0"/>
                                          </p:stCondLst>
                                        </p:cTn>
                                        <p:tgtEl>
                                          <p:spTgt spid="112645"/>
                                        </p:tgtEl>
                                        <p:attrNameLst>
                                          <p:attrName>style.visibility</p:attrName>
                                        </p:attrNameLst>
                                      </p:cBhvr>
                                      <p:to>
                                        <p:strVal val="visible"/>
                                      </p:to>
                                    </p:set>
                                    <p:animEffect transition="in" filter="checkerboard(across)">
                                      <p:cBhvr>
                                        <p:cTn id="21" dur="500"/>
                                        <p:tgtEl>
                                          <p:spTgt spid="1126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43" grpId="0" build="p"/>
      <p:bldP spid="112646" grpId="0"/>
      <p:bldP spid="112647"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4" name="Rectangle 2"/>
          <p:cNvSpPr>
            <a:spLocks noGrp="1" noChangeArrowheads="1"/>
          </p:cNvSpPr>
          <p:nvPr>
            <p:ph type="title"/>
          </p:nvPr>
        </p:nvSpPr>
        <p:spPr>
          <a:xfrm>
            <a:off x="250825" y="333375"/>
            <a:ext cx="8893175" cy="1800225"/>
          </a:xfrm>
        </p:spPr>
        <p:txBody>
          <a:bodyPr/>
          <a:lstStyle/>
          <a:p>
            <a:pPr eaLnBrk="1" hangingPunct="1"/>
            <a:r>
              <a:rPr lang="lt-LT" altLang="en-US" sz="3200" smtClean="0"/>
              <a:t>Lėtą technologijų pažangą gali iliustruoti cemento virsmas gelžbetoniu </a:t>
            </a:r>
            <a:r>
              <a:rPr lang="lt-LT" altLang="en-US" sz="2400" smtClean="0"/>
              <a:t>(bei pamirštos technologijos):</a:t>
            </a:r>
            <a:endParaRPr lang="en-US" altLang="en-US" sz="2400" smtClean="0"/>
          </a:p>
        </p:txBody>
      </p:sp>
      <p:pic>
        <p:nvPicPr>
          <p:cNvPr id="13315" name="Picture 6"/>
          <p:cNvPicPr>
            <a:picLocks noChangeAspect="1" noChangeArrowheads="1"/>
          </p:cNvPicPr>
          <p:nvPr/>
        </p:nvPicPr>
        <p:blipFill>
          <a:blip r:embed="rId2">
            <a:extLst>
              <a:ext uri="{28A0092B-C50C-407E-A947-70E740481C1C}">
                <a14:useLocalDpi xmlns:a14="http://schemas.microsoft.com/office/drawing/2010/main" val="0"/>
              </a:ext>
            </a:extLst>
          </a:blip>
          <a:srcRect l="51059" r="9808" b="72404"/>
          <a:stretch>
            <a:fillRect/>
          </a:stretch>
        </p:blipFill>
        <p:spPr bwMode="auto">
          <a:xfrm>
            <a:off x="508000" y="2205038"/>
            <a:ext cx="3578225" cy="3351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3316" name="Text Box 9"/>
          <p:cNvSpPr txBox="1">
            <a:spLocks noChangeArrowheads="1"/>
          </p:cNvSpPr>
          <p:nvPr/>
        </p:nvSpPr>
        <p:spPr bwMode="auto">
          <a:xfrm>
            <a:off x="4427538" y="2420938"/>
            <a:ext cx="4176712" cy="222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a:t>Bėgo tūkstantmečiai ir egiptietiška technologija tapo pamiršta. </a:t>
            </a:r>
          </a:p>
          <a:p>
            <a:pPr eaLnBrk="1" hangingPunct="1">
              <a:spcBef>
                <a:spcPct val="0"/>
              </a:spcBef>
              <a:buFontTx/>
              <a:buNone/>
            </a:pPr>
            <a:endParaRPr lang="lt-LT" altLang="en-US" sz="2000"/>
          </a:p>
          <a:p>
            <a:pPr eaLnBrk="1" hangingPunct="1">
              <a:spcBef>
                <a:spcPct val="0"/>
              </a:spcBef>
              <a:buFontTx/>
              <a:buNone/>
            </a:pPr>
            <a:r>
              <a:rPr lang="lt-LT" altLang="en-US" sz="2000"/>
              <a:t>Romėnų laikais sukuriama sudėtinga cemento receptūra. Joje  vulkaniniai pelenai vaidino nemenką rolę.</a:t>
            </a:r>
            <a:endParaRPr lang="en-US" altLang="en-US" sz="2000"/>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220" name="Picture 4"/>
          <p:cNvPicPr>
            <a:picLocks noChangeAspect="1" noChangeArrowheads="1"/>
          </p:cNvPicPr>
          <p:nvPr/>
        </p:nvPicPr>
        <p:blipFill>
          <a:blip r:embed="rId2">
            <a:extLst>
              <a:ext uri="{28A0092B-C50C-407E-A947-70E740481C1C}">
                <a14:useLocalDpi xmlns:a14="http://schemas.microsoft.com/office/drawing/2010/main" val="0"/>
              </a:ext>
            </a:extLst>
          </a:blip>
          <a:srcRect l="59912" t="69455" r="900"/>
          <a:stretch>
            <a:fillRect/>
          </a:stretch>
        </p:blipFill>
        <p:spPr bwMode="auto">
          <a:xfrm>
            <a:off x="5003800" y="792163"/>
            <a:ext cx="3800475" cy="3932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22" name="Text Box 6"/>
          <p:cNvSpPr txBox="1">
            <a:spLocks noChangeArrowheads="1"/>
          </p:cNvSpPr>
          <p:nvPr/>
        </p:nvSpPr>
        <p:spPr bwMode="auto">
          <a:xfrm>
            <a:off x="806450" y="5170488"/>
            <a:ext cx="7437438" cy="1066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a:t>Dabar jau sunku įsivaizduoti, kaip tektų statyti namus, jei nebūtų gelžbetonio</a:t>
            </a:r>
            <a:endParaRPr lang="en-US" altLang="en-US"/>
          </a:p>
        </p:txBody>
      </p:sp>
      <p:sp>
        <p:nvSpPr>
          <p:cNvPr id="14340" name="Text Box 7"/>
          <p:cNvSpPr txBox="1">
            <a:spLocks noChangeArrowheads="1"/>
          </p:cNvSpPr>
          <p:nvPr/>
        </p:nvSpPr>
        <p:spPr bwMode="auto">
          <a:xfrm>
            <a:off x="395288" y="836613"/>
            <a:ext cx="4321175" cy="37433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2400" b="1"/>
          </a:p>
          <a:p>
            <a:pPr eaLnBrk="1" hangingPunct="1">
              <a:spcBef>
                <a:spcPct val="0"/>
              </a:spcBef>
              <a:buFontTx/>
              <a:buNone/>
            </a:pPr>
            <a:endParaRPr lang="lt-LT" altLang="en-US" sz="2400" b="1"/>
          </a:p>
          <a:p>
            <a:pPr eaLnBrk="1" hangingPunct="1">
              <a:spcBef>
                <a:spcPct val="0"/>
              </a:spcBef>
              <a:buFontTx/>
              <a:buNone/>
            </a:pPr>
            <a:r>
              <a:rPr lang="lt-LT" altLang="en-US" sz="2400" b="1"/>
              <a:t>Bėgo šimtmečiai (iki </a:t>
            </a:r>
            <a:r>
              <a:rPr lang="en-US" altLang="en-US" sz="2400" b="1"/>
              <a:t>1824)</a:t>
            </a:r>
            <a:r>
              <a:rPr lang="lt-LT" altLang="en-US" sz="2400" b="1"/>
              <a:t>, kol buvo sugalvota</a:t>
            </a:r>
            <a:r>
              <a:rPr lang="en-US" altLang="en-US" sz="2400" b="1"/>
              <a:t> i</a:t>
            </a:r>
            <a:r>
              <a:rPr lang="lt-LT" altLang="en-US" sz="2400" b="1"/>
              <a:t>š</a:t>
            </a:r>
            <a:r>
              <a:rPr lang="en-US" altLang="en-US" sz="2400" b="1"/>
              <a:t>deginti </a:t>
            </a:r>
            <a:r>
              <a:rPr lang="en-US" altLang="en-US" sz="2400" b="1">
                <a:solidFill>
                  <a:srgbClr val="006600"/>
                </a:solidFill>
              </a:rPr>
              <a:t>molio ir kalkakmenio</a:t>
            </a:r>
            <a:r>
              <a:rPr lang="en-US" altLang="en-US" sz="2400" b="1"/>
              <a:t> mi</a:t>
            </a:r>
            <a:r>
              <a:rPr lang="lt-LT" altLang="en-US" sz="2400" b="1"/>
              <a:t>š</a:t>
            </a:r>
            <a:r>
              <a:rPr lang="en-US" altLang="en-US" sz="2400" b="1"/>
              <a:t>in</a:t>
            </a:r>
            <a:r>
              <a:rPr lang="lt-LT" altLang="en-US" sz="2400" b="1"/>
              <a:t>į, kas buvo pavadinta Portlando cementu  </a:t>
            </a:r>
          </a:p>
          <a:p>
            <a:pPr eaLnBrk="1" hangingPunct="1">
              <a:spcBef>
                <a:spcPct val="0"/>
              </a:spcBef>
              <a:buFontTx/>
              <a:buNone/>
            </a:pPr>
            <a:r>
              <a:rPr lang="lt-LT" altLang="en-US" sz="2400" i="1"/>
              <a:t>(perkamu iki šiol)</a:t>
            </a:r>
          </a:p>
          <a:p>
            <a:pPr eaLnBrk="1" hangingPunct="1">
              <a:spcBef>
                <a:spcPct val="0"/>
              </a:spcBef>
              <a:buFontTx/>
              <a:buNone/>
            </a:pPr>
            <a:endParaRPr lang="lt-LT" altLang="en-US" sz="2400" i="1"/>
          </a:p>
          <a:p>
            <a:pPr eaLnBrk="1" hangingPunct="1">
              <a:spcBef>
                <a:spcPct val="0"/>
              </a:spcBef>
              <a:buFontTx/>
              <a:buNone/>
            </a:pPr>
            <a:endParaRPr lang="en-US" altLang="en-US" sz="2400" i="1"/>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9220"/>
                                        </p:tgtEl>
                                        <p:attrNameLst>
                                          <p:attrName>style.visibility</p:attrName>
                                        </p:attrNameLst>
                                      </p:cBhvr>
                                      <p:to>
                                        <p:strVal val="visible"/>
                                      </p:to>
                                    </p:set>
                                    <p:animEffect transition="in" filter="diamond(in)">
                                      <p:cBhvr>
                                        <p:cTn id="7" dur="2000"/>
                                        <p:tgtEl>
                                          <p:spTgt spid="922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9222"/>
                                        </p:tgtEl>
                                        <p:attrNameLst>
                                          <p:attrName>style.visibility</p:attrName>
                                        </p:attrNameLst>
                                      </p:cBhvr>
                                      <p:to>
                                        <p:strVal val="visible"/>
                                      </p:to>
                                    </p:set>
                                    <p:animEffect transition="in" filter="diamond(in)">
                                      <p:cBhvr>
                                        <p:cTn id="12" dur="2000"/>
                                        <p:tgtEl>
                                          <p:spTgt spid="922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222"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p:nvPr>
        </p:nvSpPr>
        <p:spPr>
          <a:xfrm>
            <a:off x="457200" y="630238"/>
            <a:ext cx="8229600" cy="1143000"/>
          </a:xfrm>
        </p:spPr>
        <p:txBody>
          <a:bodyPr/>
          <a:lstStyle/>
          <a:p>
            <a:pPr eaLnBrk="1" hangingPunct="1"/>
            <a:r>
              <a:rPr lang="lt-LT" altLang="en-US" smtClean="0"/>
              <a:t>Kitas pavyzdys: </a:t>
            </a:r>
            <a:r>
              <a:rPr lang="lt-LT" altLang="en-US" smtClean="0">
                <a:solidFill>
                  <a:srgbClr val="FF7C80"/>
                </a:solidFill>
              </a:rPr>
              <a:t>rubino</a:t>
            </a:r>
            <a:r>
              <a:rPr lang="lt-LT" altLang="en-US" smtClean="0"/>
              <a:t> kristalas</a:t>
            </a:r>
            <a:endParaRPr lang="en-US" altLang="en-US" smtClean="0"/>
          </a:p>
        </p:txBody>
      </p:sp>
      <p:sp>
        <p:nvSpPr>
          <p:cNvPr id="25603" name="Rectangle 3"/>
          <p:cNvSpPr>
            <a:spLocks noGrp="1" noChangeArrowheads="1"/>
          </p:cNvSpPr>
          <p:nvPr>
            <p:ph type="body" idx="1"/>
          </p:nvPr>
        </p:nvSpPr>
        <p:spPr>
          <a:xfrm>
            <a:off x="457200" y="1855788"/>
            <a:ext cx="8435975" cy="4525962"/>
          </a:xfrm>
          <a:solidFill>
            <a:schemeClr val="bg1"/>
          </a:solidFill>
        </p:spPr>
        <p:txBody>
          <a:bodyPr/>
          <a:lstStyle/>
          <a:p>
            <a:pPr eaLnBrk="1" hangingPunct="1"/>
            <a:r>
              <a:rPr lang="lt-LT" altLang="en-US" smtClean="0"/>
              <a:t>Kietas gražus akmuo, tinka karūnoms ir kitiems papuošalams;</a:t>
            </a:r>
          </a:p>
          <a:p>
            <a:pPr eaLnBrk="1" hangingPunct="1"/>
            <a:r>
              <a:rPr lang="lt-LT" altLang="en-US" smtClean="0"/>
              <a:t>Tačiau dar net senovės arabai atrado, kad per jį apšviečiant Saulės šviesa odos auglius, jie yra išgydomi.</a:t>
            </a:r>
          </a:p>
          <a:p>
            <a:pPr eaLnBrk="1" hangingPunct="1"/>
            <a:r>
              <a:rPr lang="lt-LT" altLang="en-US" smtClean="0"/>
              <a:t>Šiems kristalams visiškai naują taikymų sritį atvėrė Albertas Einšteinas</a:t>
            </a:r>
            <a:r>
              <a:rPr lang="en-US" altLang="en-US" smtClean="0"/>
              <a:t> </a:t>
            </a:r>
            <a:endParaRPr lang="lt-LT" altLang="en-US" smtClean="0"/>
          </a:p>
          <a:p>
            <a:pPr eaLnBrk="1" hangingPunct="1">
              <a:buFontTx/>
              <a:buNone/>
            </a:pPr>
            <a:r>
              <a:rPr lang="lt-LT" altLang="en-US" sz="2400" b="1" i="1" smtClean="0">
                <a:solidFill>
                  <a:srgbClr val="CC0000"/>
                </a:solidFill>
              </a:rPr>
              <a:t>     (pats net nesuvokdamas padaryto atradimo reikšmės)</a:t>
            </a:r>
            <a:endParaRPr lang="en-US" altLang="en-US" sz="2400" b="1" i="1" smtClean="0">
              <a:solidFill>
                <a:srgbClr val="CC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25603">
                                            <p:txEl>
                                              <p:pRg st="2" end="2"/>
                                            </p:txEl>
                                          </p:spTgt>
                                        </p:tgtEl>
                                        <p:attrNameLst>
                                          <p:attrName>style.visibility</p:attrName>
                                        </p:attrNameLst>
                                      </p:cBhvr>
                                      <p:to>
                                        <p:strVal val="visible"/>
                                      </p:to>
                                    </p:set>
                                    <p:animEffect transition="in" filter="diamond(in)">
                                      <p:cBhvr>
                                        <p:cTn id="7" dur="2000"/>
                                        <p:tgtEl>
                                          <p:spTgt spid="25603">
                                            <p:txEl>
                                              <p:pRg st="2" end="2"/>
                                            </p:txEl>
                                          </p:spTgt>
                                        </p:tgtEl>
                                      </p:cBhvr>
                                    </p:animEffect>
                                  </p:childTnLst>
                                </p:cTn>
                              </p:par>
                              <p:par>
                                <p:cTn id="8" presetID="8" presetClass="entr" presetSubtype="16" fill="hold" nodeType="withEffect">
                                  <p:stCondLst>
                                    <p:cond delay="0"/>
                                  </p:stCondLst>
                                  <p:childTnLst>
                                    <p:set>
                                      <p:cBhvr>
                                        <p:cTn id="9" dur="1" fill="hold">
                                          <p:stCondLst>
                                            <p:cond delay="0"/>
                                          </p:stCondLst>
                                        </p:cTn>
                                        <p:tgtEl>
                                          <p:spTgt spid="25603">
                                            <p:txEl>
                                              <p:pRg st="3" end="3"/>
                                            </p:txEl>
                                          </p:spTgt>
                                        </p:tgtEl>
                                        <p:attrNameLst>
                                          <p:attrName>style.visibility</p:attrName>
                                        </p:attrNameLst>
                                      </p:cBhvr>
                                      <p:to>
                                        <p:strVal val="visible"/>
                                      </p:to>
                                    </p:set>
                                    <p:animEffect transition="in" filter="diamond(in)">
                                      <p:cBhvr>
                                        <p:cTn id="10" dur="2000"/>
                                        <p:tgtEl>
                                          <p:spTgt spid="25603">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4" descr="image:stimulatedemission.png">
            <a:hlinkClick r:id="rId3" tooltip="image:stimulatedemission.png"/>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03575" y="2492375"/>
            <a:ext cx="5651500" cy="3259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6387" name="Text Box 5"/>
          <p:cNvSpPr txBox="1">
            <a:spLocks noChangeArrowheads="1"/>
          </p:cNvSpPr>
          <p:nvPr/>
        </p:nvSpPr>
        <p:spPr bwMode="auto">
          <a:xfrm>
            <a:off x="0" y="0"/>
            <a:ext cx="6300788" cy="2378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400" b="1"/>
              <a:t>         </a:t>
            </a:r>
            <a:r>
              <a:rPr lang="lt-LT" altLang="en-US" sz="2400" b="1"/>
              <a:t>A.Einšteinas,</a:t>
            </a:r>
            <a:r>
              <a:rPr lang="en-US" altLang="en-US" sz="2400"/>
              <a:t>1917 m. </a:t>
            </a:r>
            <a:r>
              <a:rPr lang="lt-LT" altLang="en-US" sz="2400" b="1"/>
              <a:t>, nagrin</a:t>
            </a:r>
            <a:r>
              <a:rPr lang="lt-LT" altLang="en-US" sz="2800" b="1"/>
              <a:t>ė</a:t>
            </a:r>
            <a:r>
              <a:rPr lang="lt-LT" altLang="en-US" sz="2400" b="1"/>
              <a:t>damas </a:t>
            </a:r>
            <a:r>
              <a:rPr lang="lt-LT" altLang="en-US" sz="2800" b="1"/>
              <a:t>į</a:t>
            </a:r>
            <a:r>
              <a:rPr lang="lt-LT" altLang="en-US" sz="2400" b="1"/>
              <a:t>kaitint</a:t>
            </a:r>
            <a:r>
              <a:rPr lang="lt-LT" altLang="en-US" sz="2800" b="1"/>
              <a:t>ų</a:t>
            </a:r>
            <a:r>
              <a:rPr lang="lt-LT" altLang="en-US" sz="2400" b="1"/>
              <a:t> k</a:t>
            </a:r>
            <a:r>
              <a:rPr lang="lt-LT" altLang="en-US" sz="2800" b="1"/>
              <a:t>ū</a:t>
            </a:r>
            <a:r>
              <a:rPr lang="lt-LT" altLang="en-US" sz="2400" b="1"/>
              <a:t>n</a:t>
            </a:r>
            <a:r>
              <a:rPr lang="lt-LT" altLang="en-US" sz="2800" b="1"/>
              <a:t>ų</a:t>
            </a:r>
            <a:r>
              <a:rPr lang="lt-LT" altLang="en-US" sz="2400" b="1"/>
              <a:t> skleid</a:t>
            </a:r>
            <a:r>
              <a:rPr lang="lt-LT" altLang="en-US" sz="2800" b="1"/>
              <a:t>ž</a:t>
            </a:r>
            <a:r>
              <a:rPr lang="lt-LT" altLang="en-US" sz="2400" b="1"/>
              <a:t>iam</a:t>
            </a:r>
            <a:r>
              <a:rPr lang="lt-LT" altLang="en-US" sz="2800" b="1"/>
              <a:t>ą</a:t>
            </a:r>
            <a:r>
              <a:rPr lang="lt-LT" altLang="en-US" sz="2400" b="1"/>
              <a:t> švies</a:t>
            </a:r>
            <a:r>
              <a:rPr lang="lt-LT" altLang="en-US" sz="2800" b="1"/>
              <a:t>ą</a:t>
            </a:r>
            <a:r>
              <a:rPr lang="lt-LT" altLang="en-US" sz="2400" b="1"/>
              <a:t>, </a:t>
            </a:r>
            <a:r>
              <a:rPr lang="lt-LT" altLang="en-US" sz="2800" b="1"/>
              <a:t>į</a:t>
            </a:r>
            <a:r>
              <a:rPr lang="lt-LT" altLang="en-US" sz="2400" b="1"/>
              <a:t>rod</a:t>
            </a:r>
            <a:r>
              <a:rPr lang="lt-LT" altLang="en-US" sz="2800" b="1"/>
              <a:t>ė</a:t>
            </a:r>
            <a:r>
              <a:rPr lang="lt-LT" altLang="en-US" sz="2400" b="1"/>
              <a:t>, </a:t>
            </a:r>
            <a:r>
              <a:rPr lang="lt-LT" altLang="en-US" sz="1800" b="1"/>
              <a:t>kad jei galioja detalios pusiausvyros principas (leidžiantis </a:t>
            </a:r>
            <a:r>
              <a:rPr lang="lt-LT" altLang="en-US" sz="2400" b="1"/>
              <a:t>į</a:t>
            </a:r>
            <a:r>
              <a:rPr lang="lt-LT" altLang="en-US" sz="1800" b="1"/>
              <a:t>vesti temperatūros s</a:t>
            </a:r>
            <a:r>
              <a:rPr lang="lt-LT" altLang="en-US" sz="2400" b="1"/>
              <a:t>ą</a:t>
            </a:r>
            <a:r>
              <a:rPr lang="lt-LT" altLang="en-US" sz="1800" b="1"/>
              <a:t>vok</a:t>
            </a:r>
            <a:r>
              <a:rPr lang="lt-LT" altLang="en-US" sz="2400" b="1"/>
              <a:t>ą</a:t>
            </a:r>
            <a:r>
              <a:rPr lang="lt-LT" altLang="en-US" sz="1800" b="1"/>
              <a:t>)</a:t>
            </a:r>
            <a:r>
              <a:rPr lang="lt-LT" altLang="en-US" sz="2400" b="1"/>
              <a:t> šviesa elektronams gali ne tik suteikti energiją, bet ir priversti j</a:t>
            </a:r>
            <a:r>
              <a:rPr lang="lt-LT" altLang="en-US" sz="2800" b="1"/>
              <a:t>ą</a:t>
            </a:r>
            <a:r>
              <a:rPr lang="lt-LT" altLang="en-US" sz="2400" b="1"/>
              <a:t> atiduoti</a:t>
            </a:r>
            <a:endParaRPr lang="en-US" altLang="en-US" sz="2400" b="1"/>
          </a:p>
        </p:txBody>
      </p:sp>
      <p:sp>
        <p:nvSpPr>
          <p:cNvPr id="39942" name="Rectangle 6"/>
          <p:cNvSpPr>
            <a:spLocks noChangeArrowheads="1"/>
          </p:cNvSpPr>
          <p:nvPr/>
        </p:nvSpPr>
        <p:spPr bwMode="auto">
          <a:xfrm>
            <a:off x="1187450" y="5775325"/>
            <a:ext cx="6624638"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t>Einšteinas nesuprato, kad tai atveria galimybę stiprinti šviesą, ir savo idėjos toliau neplėtojo. </a:t>
            </a:r>
          </a:p>
        </p:txBody>
      </p:sp>
      <p:graphicFrame>
        <p:nvGraphicFramePr>
          <p:cNvPr id="1026" name="Object 8"/>
          <p:cNvGraphicFramePr>
            <a:graphicFrameLocks noChangeAspect="1"/>
          </p:cNvGraphicFramePr>
          <p:nvPr/>
        </p:nvGraphicFramePr>
        <p:xfrm>
          <a:off x="468313" y="3141663"/>
          <a:ext cx="2424112" cy="2260600"/>
        </p:xfrm>
        <a:graphic>
          <a:graphicData uri="http://schemas.openxmlformats.org/presentationml/2006/ole">
            <mc:AlternateContent xmlns:mc="http://schemas.openxmlformats.org/markup-compatibility/2006">
              <mc:Choice xmlns:v="urn:schemas-microsoft-com:vml" Requires="v">
                <p:oleObj spid="_x0000_s16401" name="Bitmap Image" r:id="rId5" imgW="2819794" imgH="2629267" progId="Paint.Picture">
                  <p:embed/>
                </p:oleObj>
              </mc:Choice>
              <mc:Fallback>
                <p:oleObj name="Bitmap Image" r:id="rId5" imgW="2819794" imgH="2629267" progId="Paint.Picture">
                  <p:embed/>
                  <p:pic>
                    <p:nvPicPr>
                      <p:cNvPr id="0" name="Object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68313" y="3141663"/>
                        <a:ext cx="2424112" cy="2260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16390" name="Picture 6" descr="Juodo kuno spektras"/>
          <p:cNvPicPr>
            <a:picLocks noChangeAspect="1" noChangeArrowheads="1"/>
          </p:cNvPicPr>
          <p:nvPr/>
        </p:nvPicPr>
        <p:blipFill>
          <a:blip r:embed="rId7">
            <a:extLst>
              <a:ext uri="{28A0092B-C50C-407E-A947-70E740481C1C}">
                <a14:useLocalDpi xmlns:a14="http://schemas.microsoft.com/office/drawing/2010/main" val="0"/>
              </a:ext>
            </a:extLst>
          </a:blip>
          <a:srcRect l="-4955" t="10138" r="8989" b="-5634"/>
          <a:stretch>
            <a:fillRect/>
          </a:stretch>
        </p:blipFill>
        <p:spPr bwMode="auto">
          <a:xfrm>
            <a:off x="6227763" y="260350"/>
            <a:ext cx="2808287" cy="1858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32" name="Line 8"/>
          <p:cNvSpPr>
            <a:spLocks noChangeShapeType="1"/>
          </p:cNvSpPr>
          <p:nvPr/>
        </p:nvSpPr>
        <p:spPr bwMode="auto">
          <a:xfrm flipV="1">
            <a:off x="395288" y="2492375"/>
            <a:ext cx="0" cy="3241675"/>
          </a:xfrm>
          <a:prstGeom prst="line">
            <a:avLst/>
          </a:prstGeom>
          <a:noFill/>
          <a:ln w="9525">
            <a:solidFill>
              <a:schemeClr val="bg2"/>
            </a:solidFill>
            <a:round/>
            <a:headEnd/>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033" name="Text Box 9"/>
          <p:cNvSpPr txBox="1">
            <a:spLocks noChangeArrowheads="1"/>
          </p:cNvSpPr>
          <p:nvPr/>
        </p:nvSpPr>
        <p:spPr bwMode="auto">
          <a:xfrm>
            <a:off x="-12700" y="2584450"/>
            <a:ext cx="3365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a:solidFill>
                  <a:schemeClr val="bg2"/>
                </a:solidFill>
              </a:rPr>
              <a:t>E</a:t>
            </a:r>
          </a:p>
        </p:txBody>
      </p:sp>
      <p:sp>
        <p:nvSpPr>
          <p:cNvPr id="1034" name="Text Box 10"/>
          <p:cNvSpPr txBox="1">
            <a:spLocks noChangeArrowheads="1"/>
          </p:cNvSpPr>
          <p:nvPr/>
        </p:nvSpPr>
        <p:spPr bwMode="auto">
          <a:xfrm>
            <a:off x="663575" y="2632075"/>
            <a:ext cx="7896225" cy="581025"/>
          </a:xfrm>
          <a:prstGeom prst="rect">
            <a:avLst/>
          </a:prstGeom>
          <a:solidFill>
            <a:schemeClr val="bg1"/>
          </a:solidFill>
          <a:ln>
            <a:noFill/>
          </a:ln>
          <a:effectLst/>
          <a:extLs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a:t>Sugertis                        Sužadintas elektronas      Priverstinė                        Sustiprinta</a:t>
            </a:r>
          </a:p>
          <a:p>
            <a:pPr eaLnBrk="1" hangingPunct="1"/>
            <a:r>
              <a:rPr lang="lt-LT" altLang="en-US" sz="1600"/>
              <a:t>                                       ir pralekiantis fotonas      spinduliuotė                     šviesa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27"/>
                                        </p:tgtEl>
                                        <p:attrNameLst>
                                          <p:attrName>style.visibility</p:attrName>
                                        </p:attrNameLst>
                                      </p:cBhvr>
                                      <p:to>
                                        <p:strVal val="visible"/>
                                      </p:to>
                                    </p:set>
                                    <p:animEffect transition="in" filter="diamond(in)">
                                      <p:cBhvr>
                                        <p:cTn id="7" dur="2000"/>
                                        <p:tgtEl>
                                          <p:spTgt spid="1027"/>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grpId="0" nodeType="clickEffect">
                                  <p:stCondLst>
                                    <p:cond delay="0"/>
                                  </p:stCondLst>
                                  <p:childTnLst>
                                    <p:set>
                                      <p:cBhvr>
                                        <p:cTn id="11" dur="1" fill="hold">
                                          <p:stCondLst>
                                            <p:cond delay="0"/>
                                          </p:stCondLst>
                                        </p:cTn>
                                        <p:tgtEl>
                                          <p:spTgt spid="39942"/>
                                        </p:tgtEl>
                                        <p:attrNameLst>
                                          <p:attrName>style.visibility</p:attrName>
                                        </p:attrNameLst>
                                      </p:cBhvr>
                                      <p:to>
                                        <p:strVal val="visible"/>
                                      </p:to>
                                    </p:set>
                                    <p:animEffect transition="in" filter="diamond(in)">
                                      <p:cBhvr>
                                        <p:cTn id="12" dur="2000"/>
                                        <p:tgtEl>
                                          <p:spTgt spid="39942"/>
                                        </p:tgtEl>
                                      </p:cBhvr>
                                    </p:animEffect>
                                  </p:childTnLst>
                                </p:cTn>
                              </p:par>
                              <p:par>
                                <p:cTn id="13" presetID="8" presetClass="entr" presetSubtype="16" fill="hold" nodeType="withEffect">
                                  <p:stCondLst>
                                    <p:cond delay="0"/>
                                  </p:stCondLst>
                                  <p:childTnLst>
                                    <p:set>
                                      <p:cBhvr>
                                        <p:cTn id="14" dur="1" fill="hold">
                                          <p:stCondLst>
                                            <p:cond delay="0"/>
                                          </p:stCondLst>
                                        </p:cTn>
                                        <p:tgtEl>
                                          <p:spTgt spid="1026"/>
                                        </p:tgtEl>
                                        <p:attrNameLst>
                                          <p:attrName>style.visibility</p:attrName>
                                        </p:attrNameLst>
                                      </p:cBhvr>
                                      <p:to>
                                        <p:strVal val="visible"/>
                                      </p:to>
                                    </p:set>
                                    <p:animEffect transition="in" filter="diamond(in)">
                                      <p:cBhvr>
                                        <p:cTn id="15" dur="2000"/>
                                        <p:tgtEl>
                                          <p:spTgt spid="1026"/>
                                        </p:tgtEl>
                                      </p:cBhvr>
                                    </p:animEffect>
                                  </p:childTnLst>
                                </p:cTn>
                              </p:par>
                              <p:par>
                                <p:cTn id="16" presetID="8" presetClass="entr" presetSubtype="16" fill="hold" grpId="0" nodeType="withEffect">
                                  <p:stCondLst>
                                    <p:cond delay="0"/>
                                  </p:stCondLst>
                                  <p:childTnLst>
                                    <p:set>
                                      <p:cBhvr>
                                        <p:cTn id="17" dur="1" fill="hold">
                                          <p:stCondLst>
                                            <p:cond delay="0"/>
                                          </p:stCondLst>
                                        </p:cTn>
                                        <p:tgtEl>
                                          <p:spTgt spid="1032"/>
                                        </p:tgtEl>
                                        <p:attrNameLst>
                                          <p:attrName>style.visibility</p:attrName>
                                        </p:attrNameLst>
                                      </p:cBhvr>
                                      <p:to>
                                        <p:strVal val="visible"/>
                                      </p:to>
                                    </p:set>
                                    <p:animEffect transition="in" filter="diamond(in)">
                                      <p:cBhvr>
                                        <p:cTn id="18" dur="2000"/>
                                        <p:tgtEl>
                                          <p:spTgt spid="1032"/>
                                        </p:tgtEl>
                                      </p:cBhvr>
                                    </p:animEffect>
                                  </p:childTnLst>
                                </p:cTn>
                              </p:par>
                              <p:par>
                                <p:cTn id="19" presetID="8" presetClass="entr" presetSubtype="16" fill="hold" grpId="0" nodeType="withEffect">
                                  <p:stCondLst>
                                    <p:cond delay="0"/>
                                  </p:stCondLst>
                                  <p:childTnLst>
                                    <p:set>
                                      <p:cBhvr>
                                        <p:cTn id="20" dur="1" fill="hold">
                                          <p:stCondLst>
                                            <p:cond delay="0"/>
                                          </p:stCondLst>
                                        </p:cTn>
                                        <p:tgtEl>
                                          <p:spTgt spid="1033"/>
                                        </p:tgtEl>
                                        <p:attrNameLst>
                                          <p:attrName>style.visibility</p:attrName>
                                        </p:attrNameLst>
                                      </p:cBhvr>
                                      <p:to>
                                        <p:strVal val="visible"/>
                                      </p:to>
                                    </p:set>
                                    <p:animEffect transition="in" filter="diamond(in)">
                                      <p:cBhvr>
                                        <p:cTn id="21" dur="2000"/>
                                        <p:tgtEl>
                                          <p:spTgt spid="1033"/>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034"/>
                                        </p:tgtEl>
                                        <p:attrNameLst>
                                          <p:attrName>style.visibility</p:attrName>
                                        </p:attrNameLst>
                                      </p:cBhvr>
                                      <p:to>
                                        <p:strVal val="visible"/>
                                      </p:to>
                                    </p:set>
                                    <p:animEffect transition="in" filter="diamond(in)">
                                      <p:cBhvr>
                                        <p:cTn id="24" dur="2000"/>
                                        <p:tgtEl>
                                          <p:spTgt spid="103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42" grpId="0"/>
      <p:bldP spid="1032" grpId="0" animBg="1"/>
      <p:bldP spid="1033" grpId="0"/>
      <p:bldP spid="1034"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Rectangle 2"/>
          <p:cNvSpPr>
            <a:spLocks noGrp="1" noChangeArrowheads="1"/>
          </p:cNvSpPr>
          <p:nvPr>
            <p:ph type="title"/>
          </p:nvPr>
        </p:nvSpPr>
        <p:spPr>
          <a:xfrm>
            <a:off x="457200" y="2214563"/>
            <a:ext cx="8229600" cy="1143000"/>
          </a:xfrm>
        </p:spPr>
        <p:txBody>
          <a:bodyPr/>
          <a:lstStyle/>
          <a:p>
            <a:pPr eaLnBrk="1" hangingPunct="1"/>
            <a:r>
              <a:rPr lang="en-US" altLang="en-US" sz="2000" b="1" smtClean="0"/>
              <a:t>The Nobel Prize in Physics 1964</a:t>
            </a:r>
            <a:br>
              <a:rPr lang="en-US" altLang="en-US" sz="2000" b="1" smtClean="0"/>
            </a:br>
            <a:r>
              <a:rPr lang="en-US" altLang="en-US" sz="2000" smtClean="0"/>
              <a:t>"for fundamental work in the field of quantum electronics, which has led to the construction of oscillators and amplifiers based on the maser-laser principle"</a:t>
            </a:r>
          </a:p>
        </p:txBody>
      </p:sp>
      <p:graphicFrame>
        <p:nvGraphicFramePr>
          <p:cNvPr id="11352" name="Group 88"/>
          <p:cNvGraphicFramePr>
            <a:graphicFrameLocks noGrp="1"/>
          </p:cNvGraphicFramePr>
          <p:nvPr/>
        </p:nvGraphicFramePr>
        <p:xfrm>
          <a:off x="1890713" y="3573463"/>
          <a:ext cx="5362575" cy="2438400"/>
        </p:xfrm>
        <a:graphic>
          <a:graphicData uri="http://schemas.openxmlformats.org/drawingml/2006/table">
            <a:tbl>
              <a:tblPr/>
              <a:tblGrid>
                <a:gridCol w="1787525"/>
                <a:gridCol w="1787525"/>
                <a:gridCol w="1787525"/>
              </a:tblGrid>
              <a:tr h="2376488">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  </a:t>
                      </a:r>
                      <a:r>
                        <a:rPr kumimoji="0" lang="en-US" sz="13600" b="0" i="0" u="none" strike="noStrike" cap="none" normalizeH="0" baseline="0" smtClean="0">
                          <a:ln>
                            <a:noFill/>
                          </a:ln>
                          <a:solidFill>
                            <a:schemeClr val="tx1"/>
                          </a:solidFill>
                          <a:effectLst/>
                          <a:latin typeface="Arial" pitchFamily="34" charset="0"/>
                        </a:rPr>
                        <a:t> </a:t>
                      </a:r>
                      <a:r>
                        <a:rPr kumimoji="0" lang="en-US" sz="1800" b="0" i="0" u="none" strike="noStrike" cap="none" normalizeH="0" baseline="0" smtClean="0">
                          <a:ln>
                            <a:noFill/>
                          </a:ln>
                          <a:solidFill>
                            <a:schemeClr val="tx1"/>
                          </a:solidFill>
                          <a:effectLst/>
                          <a:latin typeface="Arial" pitchFamily="34" charset="0"/>
                        </a:rPr>
                        <a:t>                       </a:t>
                      </a:r>
                    </a:p>
                  </a:txBody>
                  <a:tcPr anchor="ctr" horzOverflow="overflow">
                    <a:lnL cap="flat">
                      <a:noFill/>
                    </a:lnL>
                    <a:lnR>
                      <a:noFill/>
                    </a:lnR>
                    <a:lnT cap="flat">
                      <a:noFill/>
                    </a:lnT>
                    <a:lnB cap="flat">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  </a:t>
                      </a:r>
                      <a:r>
                        <a:rPr kumimoji="0" lang="en-US" sz="13600" b="0" i="0" u="none" strike="noStrike" cap="none" normalizeH="0" baseline="0" smtClean="0">
                          <a:ln>
                            <a:noFill/>
                          </a:ln>
                          <a:solidFill>
                            <a:schemeClr val="tx1"/>
                          </a:solidFill>
                          <a:effectLst/>
                          <a:latin typeface="Arial" pitchFamily="34" charset="0"/>
                        </a:rPr>
                        <a:t> </a:t>
                      </a:r>
                      <a:r>
                        <a:rPr kumimoji="0" lang="en-US" sz="1800" b="0" i="0" u="none" strike="noStrike" cap="none" normalizeH="0" baseline="0" smtClean="0">
                          <a:ln>
                            <a:noFill/>
                          </a:ln>
                          <a:solidFill>
                            <a:schemeClr val="tx1"/>
                          </a:solidFill>
                          <a:effectLst/>
                          <a:latin typeface="Arial" pitchFamily="34" charset="0"/>
                        </a:rPr>
                        <a:t>                       </a:t>
                      </a:r>
                    </a:p>
                  </a:txBody>
                  <a:tcPr anchor="ctr" horzOverflow="overflow">
                    <a:lnL>
                      <a:noFill/>
                    </a:lnL>
                    <a:lnR>
                      <a:noFill/>
                    </a:lnR>
                    <a:lnT cap="flat">
                      <a:noFill/>
                    </a:lnT>
                    <a:lnB cap="flat">
                      <a:noFill/>
                    </a:lnB>
                    <a:lnTlToBr>
                      <a:noFill/>
                    </a:lnTlToBr>
                    <a:lnBlToTr>
                      <a:noFill/>
                    </a:lnBlToTr>
                    <a:noFill/>
                  </a:tcPr>
                </a:tc>
                <a:tc>
                  <a:txBody>
                    <a:bodyPr/>
                    <a:lstStyle/>
                    <a:p>
                      <a:pPr marL="0" marR="0" lvl="0" indent="0" algn="l" defTabSz="914400" rtl="0" eaLnBrk="1" fontAlgn="ctr" latinLnBrk="0" hangingPunct="1">
                        <a:lnSpc>
                          <a:spcPct val="100000"/>
                        </a:lnSpc>
                        <a:spcBef>
                          <a:spcPct val="0"/>
                        </a:spcBef>
                        <a:spcAft>
                          <a:spcPct val="0"/>
                        </a:spcAft>
                        <a:buClrTx/>
                        <a:buSzTx/>
                        <a:buFontTx/>
                        <a:buNone/>
                        <a:tabLst/>
                      </a:pPr>
                      <a:r>
                        <a:rPr kumimoji="0" lang="en-US" sz="1800" b="0" i="0" u="none" strike="noStrike" cap="none" normalizeH="0" baseline="0" smtClean="0">
                          <a:ln>
                            <a:noFill/>
                          </a:ln>
                          <a:solidFill>
                            <a:schemeClr val="tx1"/>
                          </a:solidFill>
                          <a:effectLst/>
                          <a:latin typeface="Arial" pitchFamily="34" charset="0"/>
                        </a:rPr>
                        <a:t>  </a:t>
                      </a:r>
                      <a:r>
                        <a:rPr kumimoji="0" lang="en-US" sz="13600" b="0" i="0" u="none" strike="noStrike" cap="none" normalizeH="0" baseline="0" smtClean="0">
                          <a:ln>
                            <a:noFill/>
                          </a:ln>
                          <a:solidFill>
                            <a:schemeClr val="tx1"/>
                          </a:solidFill>
                          <a:effectLst/>
                          <a:latin typeface="Arial" pitchFamily="34" charset="0"/>
                        </a:rPr>
                        <a:t> </a:t>
                      </a:r>
                      <a:r>
                        <a:rPr kumimoji="0" lang="en-US" sz="1800" b="0" i="0" u="none" strike="noStrike" cap="none" normalizeH="0" baseline="0" smtClean="0">
                          <a:ln>
                            <a:noFill/>
                          </a:ln>
                          <a:solidFill>
                            <a:schemeClr val="tx1"/>
                          </a:solidFill>
                          <a:effectLst/>
                          <a:latin typeface="Arial" pitchFamily="34" charset="0"/>
                        </a:rPr>
                        <a:t>                       </a:t>
                      </a:r>
                    </a:p>
                  </a:txBody>
                  <a:tcPr anchor="ctr" horzOverflow="overflow">
                    <a:lnL>
                      <a:noFill/>
                    </a:lnL>
                    <a:lnR cap="flat">
                      <a:noFill/>
                    </a:lnR>
                    <a:lnT cap="flat">
                      <a:noFill/>
                    </a:lnT>
                    <a:lnB cap="flat">
                      <a:noFill/>
                    </a:lnB>
                    <a:lnTlToBr>
                      <a:noFill/>
                    </a:lnTlToBr>
                    <a:lnBlToTr>
                      <a:noFill/>
                    </a:lnBlToTr>
                    <a:noFill/>
                  </a:tcPr>
                </a:tc>
              </a:tr>
            </a:tbl>
          </a:graphicData>
        </a:graphic>
      </p:graphicFrame>
      <p:pic>
        <p:nvPicPr>
          <p:cNvPr id="11337" name="Picture 73" descr="Charles Hard Towne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46288" y="3619500"/>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39" name="Picture 75" descr="Nicolay Gennadiyevich Basov"/>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33813" y="3619500"/>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41" name="Picture 77" descr="Aleksandr Mikhailovich Prokhorov"/>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621338" y="3619500"/>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53" name="Text Box 89"/>
          <p:cNvSpPr txBox="1">
            <a:spLocks noChangeArrowheads="1"/>
          </p:cNvSpPr>
          <p:nvPr/>
        </p:nvSpPr>
        <p:spPr bwMode="auto">
          <a:xfrm>
            <a:off x="2051050" y="6021388"/>
            <a:ext cx="49847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800" b="1"/>
              <a:t>Ch</a:t>
            </a:r>
            <a:r>
              <a:rPr lang="lt-LT" altLang="en-US" sz="1800" b="1"/>
              <a:t>.</a:t>
            </a:r>
            <a:r>
              <a:rPr lang="en-US" altLang="en-US" sz="1800" b="1"/>
              <a:t> H</a:t>
            </a:r>
            <a:r>
              <a:rPr lang="lt-LT" altLang="en-US" sz="1800" b="1"/>
              <a:t>.</a:t>
            </a:r>
            <a:r>
              <a:rPr lang="en-US" altLang="en-US" sz="1800" b="1"/>
              <a:t> Townes</a:t>
            </a:r>
            <a:r>
              <a:rPr lang="lt-LT" altLang="en-US" sz="1800" b="1"/>
              <a:t>    </a:t>
            </a:r>
            <a:r>
              <a:rPr lang="en-US" altLang="en-US" sz="1800" b="1"/>
              <a:t>N</a:t>
            </a:r>
            <a:r>
              <a:rPr lang="lt-LT" altLang="en-US" sz="1800" b="1"/>
              <a:t>.</a:t>
            </a:r>
            <a:r>
              <a:rPr lang="en-US" altLang="en-US" sz="1800" b="1"/>
              <a:t>G</a:t>
            </a:r>
            <a:r>
              <a:rPr lang="lt-LT" altLang="en-US" sz="1800" b="1"/>
              <a:t>.</a:t>
            </a:r>
            <a:r>
              <a:rPr lang="en-US" altLang="en-US" sz="1800" b="1"/>
              <a:t>Basov</a:t>
            </a:r>
            <a:r>
              <a:rPr lang="lt-LT" altLang="en-US" sz="1800" b="1"/>
              <a:t>  </a:t>
            </a:r>
            <a:r>
              <a:rPr lang="en-US" altLang="en-US" sz="1800" b="1"/>
              <a:t>A</a:t>
            </a:r>
            <a:r>
              <a:rPr lang="lt-LT" altLang="en-US" sz="1800" b="1"/>
              <a:t>.</a:t>
            </a:r>
            <a:r>
              <a:rPr lang="en-US" altLang="en-US" sz="1800" b="1"/>
              <a:t>M</a:t>
            </a:r>
            <a:r>
              <a:rPr lang="lt-LT" altLang="en-US" sz="1800" b="1"/>
              <a:t>.</a:t>
            </a:r>
            <a:r>
              <a:rPr lang="en-US" altLang="en-US" sz="1800" b="1"/>
              <a:t> Prokhorov</a:t>
            </a:r>
          </a:p>
        </p:txBody>
      </p:sp>
      <p:sp>
        <p:nvSpPr>
          <p:cNvPr id="17419" name="Text Box 90"/>
          <p:cNvSpPr txBox="1">
            <a:spLocks noChangeArrowheads="1"/>
          </p:cNvSpPr>
          <p:nvPr/>
        </p:nvSpPr>
        <p:spPr bwMode="auto">
          <a:xfrm>
            <a:off x="825500" y="549275"/>
            <a:ext cx="785018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cs typeface="Arial" pitchFamily="34" charset="0"/>
              </a:rPr>
              <a:t>Šviesos stiprinimo galimybė buvo suvokta  po ~ </a:t>
            </a:r>
            <a:r>
              <a:rPr lang="en-US" altLang="en-US" sz="2400">
                <a:cs typeface="Arial" pitchFamily="34" charset="0"/>
              </a:rPr>
              <a:t>20 m.</a:t>
            </a:r>
          </a:p>
          <a:p>
            <a:pPr eaLnBrk="1" hangingPunct="1">
              <a:spcBef>
                <a:spcPct val="0"/>
              </a:spcBef>
              <a:buFontTx/>
              <a:buNone/>
            </a:pPr>
            <a:endParaRPr lang="en-US" altLang="en-US" sz="2400">
              <a:cs typeface="Arial" pitchFamily="34" charset="0"/>
            </a:endParaRPr>
          </a:p>
          <a:p>
            <a:pPr eaLnBrk="1" hangingPunct="1">
              <a:spcBef>
                <a:spcPct val="0"/>
              </a:spcBef>
              <a:buFontTx/>
              <a:buNone/>
            </a:pPr>
            <a:r>
              <a:rPr lang="en-US" altLang="en-US" sz="2400">
                <a:cs typeface="Arial" pitchFamily="34" charset="0"/>
              </a:rPr>
              <a:t>Dar po 20</a:t>
            </a:r>
            <a:r>
              <a:rPr lang="lt-LT" altLang="en-US" sz="2400">
                <a:cs typeface="Arial" pitchFamily="34" charset="0"/>
              </a:rPr>
              <a:t> metų tai buvo realizuota</a:t>
            </a:r>
            <a:r>
              <a:rPr lang="en-US" altLang="en-US" sz="2400">
                <a:cs typeface="Arial" pitchFamily="34" charset="0"/>
              </a:rPr>
              <a:t>:</a:t>
            </a:r>
            <a:r>
              <a:rPr lang="lt-LT" altLang="en-US" sz="2400">
                <a:cs typeface="Arial" pitchFamily="34" charset="0"/>
              </a:rPr>
              <a:t> </a:t>
            </a:r>
            <a:r>
              <a:rPr lang="en-US" altLang="en-US" sz="2400">
                <a:cs typeface="Arial" pitchFamily="34" charset="0"/>
              </a:rPr>
              <a:t>m</a:t>
            </a:r>
            <a:r>
              <a:rPr lang="lt-LT" altLang="en-US" sz="2400">
                <a:cs typeface="Arial" pitchFamily="34" charset="0"/>
              </a:rPr>
              <a:t>azeriai ir lazeriai.</a:t>
            </a:r>
            <a:endParaRPr lang="en-US" altLang="en-US" sz="2400">
              <a:cs typeface="Arial" pitchFamily="34" charset="0"/>
            </a:endParaRPr>
          </a:p>
        </p:txBody>
      </p:sp>
      <p:pic>
        <p:nvPicPr>
          <p:cNvPr id="11355" name="Picture 9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3284538"/>
            <a:ext cx="1744663" cy="177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6"/>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1355"/>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11337"/>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11339"/>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11341"/>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113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6" grpId="0"/>
      <p:bldP spid="11353"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Rectangle 2"/>
          <p:cNvSpPr>
            <a:spLocks noGrp="1" noChangeArrowheads="1"/>
          </p:cNvSpPr>
          <p:nvPr>
            <p:ph type="title"/>
          </p:nvPr>
        </p:nvSpPr>
        <p:spPr>
          <a:xfrm>
            <a:off x="827088" y="188913"/>
            <a:ext cx="3240087" cy="561975"/>
          </a:xfrm>
        </p:spPr>
        <p:txBody>
          <a:bodyPr/>
          <a:lstStyle/>
          <a:p>
            <a:pPr eaLnBrk="1" hangingPunct="1"/>
            <a:r>
              <a:rPr lang="lt-LT" altLang="en-US" sz="3600" smtClean="0"/>
              <a:t>Rubino lazeris:</a:t>
            </a:r>
          </a:p>
        </p:txBody>
      </p:sp>
      <p:pic>
        <p:nvPicPr>
          <p:cNvPr id="38915" name="Picture 3" descr="Maimano lazeri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60925" y="981075"/>
            <a:ext cx="4248150" cy="3446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436" name="Picture 4" descr="Maiman"/>
          <p:cNvPicPr>
            <a:picLocks noChangeAspect="1" noChangeArrowheads="1"/>
          </p:cNvPicPr>
          <p:nvPr/>
        </p:nvPicPr>
        <p:blipFill>
          <a:blip r:embed="rId4">
            <a:lum bright="34000" contrast="10000"/>
            <a:extLst>
              <a:ext uri="{28A0092B-C50C-407E-A947-70E740481C1C}">
                <a14:useLocalDpi xmlns:a14="http://schemas.microsoft.com/office/drawing/2010/main" val="0"/>
              </a:ext>
            </a:extLst>
          </a:blip>
          <a:srcRect/>
          <a:stretch>
            <a:fillRect/>
          </a:stretch>
        </p:blipFill>
        <p:spPr bwMode="auto">
          <a:xfrm>
            <a:off x="323850" y="981075"/>
            <a:ext cx="2081213" cy="2808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8437" name="Text Box 5"/>
          <p:cNvSpPr txBox="1">
            <a:spLocks noChangeArrowheads="1"/>
          </p:cNvSpPr>
          <p:nvPr/>
        </p:nvSpPr>
        <p:spPr bwMode="auto">
          <a:xfrm>
            <a:off x="179388" y="3711575"/>
            <a:ext cx="2089150"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600"/>
              <a:t>Theodore Maiman </a:t>
            </a:r>
            <a:endParaRPr lang="lt-LT" altLang="en-US" sz="1600"/>
          </a:p>
          <a:p>
            <a:pPr eaLnBrk="1" hangingPunct="1">
              <a:spcBef>
                <a:spcPct val="0"/>
              </a:spcBef>
              <a:buFontTx/>
              <a:buNone/>
            </a:pPr>
            <a:r>
              <a:rPr lang="lt-LT" altLang="en-US" sz="1600"/>
              <a:t>(</a:t>
            </a:r>
            <a:r>
              <a:rPr lang="en-US" altLang="en-US" sz="1600"/>
              <a:t>1927-2007)</a:t>
            </a:r>
            <a:endParaRPr lang="lt-LT" altLang="en-US" sz="1600"/>
          </a:p>
        </p:txBody>
      </p:sp>
      <p:sp>
        <p:nvSpPr>
          <p:cNvPr id="18438" name="Text Box 6"/>
          <p:cNvSpPr txBox="1">
            <a:spLocks noChangeArrowheads="1"/>
          </p:cNvSpPr>
          <p:nvPr/>
        </p:nvSpPr>
        <p:spPr bwMode="auto">
          <a:xfrm>
            <a:off x="4427538" y="115888"/>
            <a:ext cx="360045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400" b="1">
                <a:solidFill>
                  <a:srgbClr val="FF0000"/>
                </a:solidFill>
              </a:rPr>
              <a:t>1960 T.H. Maiman</a:t>
            </a:r>
            <a:r>
              <a:rPr lang="lt-LT" altLang="en-US" sz="2400" b="1">
                <a:solidFill>
                  <a:srgbClr val="FF0000"/>
                </a:solidFill>
              </a:rPr>
              <a:t>’as jį sukonstravo</a:t>
            </a:r>
          </a:p>
        </p:txBody>
      </p:sp>
      <p:graphicFrame>
        <p:nvGraphicFramePr>
          <p:cNvPr id="38922" name="Object 10"/>
          <p:cNvGraphicFramePr>
            <a:graphicFrameLocks noGrp="1" noChangeAspect="1"/>
          </p:cNvGraphicFramePr>
          <p:nvPr>
            <p:ph idx="1"/>
          </p:nvPr>
        </p:nvGraphicFramePr>
        <p:xfrm>
          <a:off x="2643188" y="836613"/>
          <a:ext cx="2073275" cy="5688012"/>
        </p:xfrm>
        <a:graphic>
          <a:graphicData uri="http://schemas.openxmlformats.org/presentationml/2006/ole">
            <mc:AlternateContent xmlns:mc="http://schemas.openxmlformats.org/markup-compatibility/2006">
              <mc:Choice xmlns:v="urn:schemas-microsoft-com:vml" Requires="v">
                <p:oleObj spid="_x0000_s18449" name="Photo Editor nuotrauka" r:id="rId5" imgW="8466667" imgH="18490606" progId="MSPhotoEd.3">
                  <p:embed/>
                </p:oleObj>
              </mc:Choice>
              <mc:Fallback>
                <p:oleObj name="Photo Editor nuotrauka" r:id="rId5" imgW="8466667" imgH="18490606" progId="MSPhotoEd.3">
                  <p:embed/>
                  <p:pic>
                    <p:nvPicPr>
                      <p:cNvPr id="0" name="Object 10"/>
                      <p:cNvPicPr>
                        <a:picLocks noChangeAspect="1" noChangeArrowheads="1"/>
                      </p:cNvPicPr>
                      <p:nvPr/>
                    </p:nvPicPr>
                    <p:blipFill>
                      <a:blip r:embed="rId6">
                        <a:extLst>
                          <a:ext uri="{28A0092B-C50C-407E-A947-70E740481C1C}">
                            <a14:useLocalDpi xmlns:a14="http://schemas.microsoft.com/office/drawing/2010/main" val="0"/>
                          </a:ext>
                        </a:extLst>
                      </a:blip>
                      <a:srcRect t="21094"/>
                      <a:stretch>
                        <a:fillRect/>
                      </a:stretch>
                    </p:blipFill>
                    <p:spPr bwMode="auto">
                      <a:xfrm>
                        <a:off x="2643188" y="836613"/>
                        <a:ext cx="2073275" cy="56880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38924" name="Picture 12" descr="ld_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932363" y="4508500"/>
            <a:ext cx="3943350" cy="1981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8925" name="Rectangle 13"/>
          <p:cNvSpPr>
            <a:spLocks noChangeArrowheads="1"/>
          </p:cNvSpPr>
          <p:nvPr/>
        </p:nvSpPr>
        <p:spPr bwMode="auto">
          <a:xfrm>
            <a:off x="179388" y="4351338"/>
            <a:ext cx="2217737" cy="210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200"/>
              <a:t>Honorary president of</a:t>
            </a:r>
            <a:r>
              <a:rPr lang="lt-LT" altLang="en-US" sz="2200"/>
              <a:t> </a:t>
            </a:r>
            <a:r>
              <a:rPr lang="en-US" altLang="en-US" sz="2200"/>
              <a:t>International Academy of Laser Medicine and Surgery</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8922"/>
                                        </p:tgtEl>
                                        <p:attrNameLst>
                                          <p:attrName>style.visibility</p:attrName>
                                        </p:attrNameLst>
                                      </p:cBhvr>
                                      <p:to>
                                        <p:strVal val="visible"/>
                                      </p:to>
                                    </p:set>
                                    <p:animEffect transition="in" filter="box(in)">
                                      <p:cBhvr>
                                        <p:cTn id="7" dur="500"/>
                                        <p:tgtEl>
                                          <p:spTgt spid="3892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38915"/>
                                        </p:tgtEl>
                                        <p:attrNameLst>
                                          <p:attrName>style.visibility</p:attrName>
                                        </p:attrNameLst>
                                      </p:cBhvr>
                                      <p:to>
                                        <p:strVal val="visible"/>
                                      </p:to>
                                    </p:set>
                                    <p:animEffect transition="in" filter="box(in)">
                                      <p:cBhvr>
                                        <p:cTn id="12" dur="500"/>
                                        <p:tgtEl>
                                          <p:spTgt spid="38915"/>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38924"/>
                                        </p:tgtEl>
                                        <p:attrNameLst>
                                          <p:attrName>style.visibility</p:attrName>
                                        </p:attrNameLst>
                                      </p:cBhvr>
                                      <p:to>
                                        <p:strVal val="visible"/>
                                      </p:to>
                                    </p:set>
                                    <p:animEffect transition="in" filter="box(in)">
                                      <p:cBhvr>
                                        <p:cTn id="17" dur="500"/>
                                        <p:tgtEl>
                                          <p:spTgt spid="3892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2" presetClass="entr" presetSubtype="3" fill="hold" grpId="0" nodeType="clickEffect">
                                  <p:stCondLst>
                                    <p:cond delay="0"/>
                                  </p:stCondLst>
                                  <p:childTnLst>
                                    <p:set>
                                      <p:cBhvr>
                                        <p:cTn id="21" dur="1" fill="hold">
                                          <p:stCondLst>
                                            <p:cond delay="0"/>
                                          </p:stCondLst>
                                        </p:cTn>
                                        <p:tgtEl>
                                          <p:spTgt spid="38925"/>
                                        </p:tgtEl>
                                        <p:attrNameLst>
                                          <p:attrName>style.visibility</p:attrName>
                                        </p:attrNameLst>
                                      </p:cBhvr>
                                      <p:to>
                                        <p:strVal val="visible"/>
                                      </p:to>
                                    </p:set>
                                    <p:anim calcmode="lin" valueType="num">
                                      <p:cBhvr additive="base">
                                        <p:cTn id="22" dur="500" fill="hold"/>
                                        <p:tgtEl>
                                          <p:spTgt spid="38925"/>
                                        </p:tgtEl>
                                        <p:attrNameLst>
                                          <p:attrName>ppt_x</p:attrName>
                                        </p:attrNameLst>
                                      </p:cBhvr>
                                      <p:tavLst>
                                        <p:tav tm="0">
                                          <p:val>
                                            <p:strVal val="1+#ppt_w/2"/>
                                          </p:val>
                                        </p:tav>
                                        <p:tav tm="100000">
                                          <p:val>
                                            <p:strVal val="#ppt_x"/>
                                          </p:val>
                                        </p:tav>
                                      </p:tavLst>
                                    </p:anim>
                                    <p:anim calcmode="lin" valueType="num">
                                      <p:cBhvr additive="base">
                                        <p:cTn id="23" dur="500" fill="hold"/>
                                        <p:tgtEl>
                                          <p:spTgt spid="38925"/>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8925" grpId="0"/>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Rectangle 2"/>
          <p:cNvSpPr>
            <a:spLocks noGrp="1" noChangeArrowheads="1"/>
          </p:cNvSpPr>
          <p:nvPr>
            <p:ph type="title"/>
          </p:nvPr>
        </p:nvSpPr>
        <p:spPr/>
        <p:txBody>
          <a:bodyPr/>
          <a:lstStyle/>
          <a:p>
            <a:r>
              <a:rPr lang="lt-LT" altLang="en-US" sz="2400" smtClean="0"/>
              <a:t>Dujų dinaminis lazeris </a:t>
            </a:r>
            <a:r>
              <a:rPr lang="en-US" altLang="en-US" sz="2400" smtClean="0"/>
              <a:t>GDL100 - 250 kW</a:t>
            </a:r>
            <a:r>
              <a:rPr lang="lt-LT" altLang="en-US" sz="2400" smtClean="0"/>
              <a:t> ir Puslaidininkinis lazeris</a:t>
            </a:r>
            <a:endParaRPr lang="en-US" altLang="en-US" sz="2400" smtClean="0"/>
          </a:p>
        </p:txBody>
      </p:sp>
      <p:pic>
        <p:nvPicPr>
          <p:cNvPr id="19459" name="Picture 3"/>
          <p:cNvPicPr>
            <a:picLocks noChangeAspect="1" noChangeArrowheads="1"/>
          </p:cNvPicPr>
          <p:nvPr/>
        </p:nvPicPr>
        <p:blipFill>
          <a:blip r:embed="rId3">
            <a:extLst>
              <a:ext uri="{28A0092B-C50C-407E-A947-70E740481C1C}">
                <a14:useLocalDpi xmlns:a14="http://schemas.microsoft.com/office/drawing/2010/main" val="0"/>
              </a:ext>
            </a:extLst>
          </a:blip>
          <a:srcRect l="2196" t="19423" r="2582" b="7758"/>
          <a:stretch>
            <a:fillRect/>
          </a:stretch>
        </p:blipFill>
        <p:spPr bwMode="auto">
          <a:xfrm>
            <a:off x="0" y="1196975"/>
            <a:ext cx="6264275" cy="2160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0" name="Picture 4"/>
          <p:cNvPicPr>
            <a:picLocks noChangeAspect="1" noChangeArrowheads="1"/>
          </p:cNvPicPr>
          <p:nvPr/>
        </p:nvPicPr>
        <p:blipFill>
          <a:blip r:embed="rId4">
            <a:extLst>
              <a:ext uri="{28A0092B-C50C-407E-A947-70E740481C1C}">
                <a14:useLocalDpi xmlns:a14="http://schemas.microsoft.com/office/drawing/2010/main" val="0"/>
              </a:ext>
            </a:extLst>
          </a:blip>
          <a:srcRect l="58429" t="24409" r="9628" b="23611"/>
          <a:stretch>
            <a:fillRect/>
          </a:stretch>
        </p:blipFill>
        <p:spPr bwMode="auto">
          <a:xfrm>
            <a:off x="2627313" y="3429000"/>
            <a:ext cx="3529012" cy="2152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9461" name="Picture 5"/>
          <p:cNvPicPr>
            <a:picLocks noChangeAspect="1" noChangeArrowheads="1"/>
          </p:cNvPicPr>
          <p:nvPr/>
        </p:nvPicPr>
        <p:blipFill>
          <a:blip r:embed="rId5">
            <a:extLst>
              <a:ext uri="{28A0092B-C50C-407E-A947-70E740481C1C}">
                <a14:useLocalDpi xmlns:a14="http://schemas.microsoft.com/office/drawing/2010/main" val="0"/>
              </a:ext>
            </a:extLst>
          </a:blip>
          <a:srcRect l="57858" t="20468" r="9917" b="8177"/>
          <a:stretch>
            <a:fillRect/>
          </a:stretch>
        </p:blipFill>
        <p:spPr bwMode="auto">
          <a:xfrm>
            <a:off x="0" y="4221163"/>
            <a:ext cx="2879725" cy="2390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aphicFrame>
        <p:nvGraphicFramePr>
          <p:cNvPr id="34819" name="Object 3"/>
          <p:cNvGraphicFramePr>
            <a:graphicFrameLocks noGrp="1" noChangeAspect="1"/>
          </p:cNvGraphicFramePr>
          <p:nvPr>
            <p:ph idx="1"/>
          </p:nvPr>
        </p:nvGraphicFramePr>
        <p:xfrm>
          <a:off x="5867400" y="3500438"/>
          <a:ext cx="3276600" cy="2928937"/>
        </p:xfrm>
        <a:graphic>
          <a:graphicData uri="http://schemas.openxmlformats.org/presentationml/2006/ole">
            <mc:AlternateContent xmlns:mc="http://schemas.openxmlformats.org/markup-compatibility/2006">
              <mc:Choice xmlns:v="urn:schemas-microsoft-com:vml" Requires="v">
                <p:oleObj spid="_x0000_s19470" name="Photo Editor nuotrauka" r:id="rId6" imgW="8430802" imgH="7535327" progId="MSPhotoEd.3">
                  <p:embed/>
                </p:oleObj>
              </mc:Choice>
              <mc:Fallback>
                <p:oleObj name="Photo Editor nuotrauka" r:id="rId6" imgW="8430802" imgH="7535327" progId="MSPhotoEd.3">
                  <p:embed/>
                  <p:pic>
                    <p:nvPicPr>
                      <p:cNvPr id="0" name="Object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867400" y="3500438"/>
                        <a:ext cx="3276600" cy="2928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ox(in)">
                                      <p:cBhvr>
                                        <p:cTn id="7" dur="500"/>
                                        <p:tgtEl>
                                          <p:spTgt spid="348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noChangeArrowheads="1"/>
          </p:cNvSpPr>
          <p:nvPr>
            <p:ph type="title"/>
          </p:nvPr>
        </p:nvSpPr>
        <p:spPr>
          <a:xfrm>
            <a:off x="457200" y="188913"/>
            <a:ext cx="8229600" cy="490537"/>
          </a:xfrm>
        </p:spPr>
        <p:txBody>
          <a:bodyPr/>
          <a:lstStyle/>
          <a:p>
            <a:pPr eaLnBrk="1" hangingPunct="1"/>
            <a:r>
              <a:rPr lang="lt-LT" altLang="en-US" sz="3200" smtClean="0"/>
              <a:t>Puslaidininkinis lazeris (heterolazeris)</a:t>
            </a:r>
            <a:endParaRPr lang="en-US" altLang="en-US" sz="3200" smtClean="0"/>
          </a:p>
        </p:txBody>
      </p:sp>
      <p:graphicFrame>
        <p:nvGraphicFramePr>
          <p:cNvPr id="34819" name="Object 3"/>
          <p:cNvGraphicFramePr>
            <a:graphicFrameLocks noGrp="1" noChangeAspect="1"/>
          </p:cNvGraphicFramePr>
          <p:nvPr>
            <p:ph sz="quarter" idx="2"/>
          </p:nvPr>
        </p:nvGraphicFramePr>
        <p:xfrm>
          <a:off x="5795963" y="908050"/>
          <a:ext cx="2446337" cy="5400675"/>
        </p:xfrm>
        <a:graphic>
          <a:graphicData uri="http://schemas.openxmlformats.org/presentationml/2006/ole">
            <mc:AlternateContent xmlns:mc="http://schemas.openxmlformats.org/markup-compatibility/2006">
              <mc:Choice xmlns:v="urn:schemas-microsoft-com:vml" Requires="v">
                <p:oleObj spid="_x0000_s20497" name="Photo Editor nuotrauka" r:id="rId3" imgW="8430802" imgH="7535327" progId="MSPhotoEd.3">
                  <p:embed/>
                </p:oleObj>
              </mc:Choice>
              <mc:Fallback>
                <p:oleObj name="Photo Editor nuotrauka" r:id="rId3" imgW="8430802" imgH="7535327"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795963" y="908050"/>
                        <a:ext cx="2446337" cy="540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20484" name="Text Box 4"/>
          <p:cNvSpPr txBox="1">
            <a:spLocks noChangeArrowheads="1"/>
          </p:cNvSpPr>
          <p:nvPr/>
        </p:nvSpPr>
        <p:spPr bwMode="auto">
          <a:xfrm>
            <a:off x="71438" y="908050"/>
            <a:ext cx="550862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000"/>
              <a:t>Dabar d</a:t>
            </a:r>
            <a:r>
              <a:rPr lang="lt-LT" altLang="en-US" sz="2000"/>
              <a:t>ėka Ž.Alfiorovo atradimo jūs visi jais naudojatės (kompaktinių diskų grotuvai, lazeriniai printeriai, ...)</a:t>
            </a:r>
            <a:endParaRPr lang="en-US" altLang="en-US" sz="2000"/>
          </a:p>
        </p:txBody>
      </p:sp>
      <p:pic>
        <p:nvPicPr>
          <p:cNvPr id="20485" name="Picture 6" descr="http://www.nobel.se/physics/laureates/2000/alferov.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3902075" y="2492375"/>
            <a:ext cx="1785938" cy="2520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0486" name="Rectangle 7"/>
          <p:cNvSpPr>
            <a:spLocks noChangeArrowheads="1"/>
          </p:cNvSpPr>
          <p:nvPr/>
        </p:nvSpPr>
        <p:spPr bwMode="auto">
          <a:xfrm>
            <a:off x="3924300" y="5229225"/>
            <a:ext cx="2016125" cy="360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400" b="1">
                <a:latin typeface="Verdana" pitchFamily="34" charset="0"/>
              </a:rPr>
              <a:t>Zhores I. Alferov</a:t>
            </a:r>
            <a:endParaRPr lang="lt-LT" altLang="en-US" sz="1400">
              <a:latin typeface="Times New Roman" pitchFamily="18" charset="0"/>
              <a:cs typeface="Arial" pitchFamily="34" charset="0"/>
            </a:endParaRPr>
          </a:p>
        </p:txBody>
      </p:sp>
      <p:sp>
        <p:nvSpPr>
          <p:cNvPr id="20487" name="Rectangle 8"/>
          <p:cNvSpPr>
            <a:spLocks noChangeArrowheads="1"/>
          </p:cNvSpPr>
          <p:nvPr/>
        </p:nvSpPr>
        <p:spPr bwMode="auto">
          <a:xfrm>
            <a:off x="827088" y="1874838"/>
            <a:ext cx="3384550"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600" b="1">
                <a:solidFill>
                  <a:srgbClr val="006600"/>
                </a:solidFill>
                <a:cs typeface="Arial" pitchFamily="34" charset="0"/>
              </a:rPr>
              <a:t>“</a:t>
            </a:r>
            <a:r>
              <a:rPr lang="lt-LT" altLang="en-US" sz="1600" b="1"/>
              <a:t>for developing semiconductor heterostructures used in high-speed- and opto-electronics</a:t>
            </a:r>
            <a:r>
              <a:rPr lang="lt-LT" altLang="en-US" sz="1600"/>
              <a:t> </a:t>
            </a:r>
            <a:r>
              <a:rPr lang="lt-LT" altLang="en-US" sz="1600" b="1">
                <a:solidFill>
                  <a:srgbClr val="006600"/>
                </a:solidFill>
                <a:cs typeface="Arial" pitchFamily="34" charset="0"/>
              </a:rPr>
              <a:t>”.</a:t>
            </a:r>
          </a:p>
        </p:txBody>
      </p:sp>
      <p:pic>
        <p:nvPicPr>
          <p:cNvPr id="34825" name="Picture 9" descr="atom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11188" y="4197350"/>
            <a:ext cx="3097212"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0489" name="Picture 10"/>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1913" y="2708275"/>
            <a:ext cx="1390650" cy="1584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34819"/>
                                        </p:tgtEl>
                                        <p:attrNameLst>
                                          <p:attrName>style.visibility</p:attrName>
                                        </p:attrNameLst>
                                      </p:cBhvr>
                                      <p:to>
                                        <p:strVal val="visible"/>
                                      </p:to>
                                    </p:set>
                                    <p:animEffect transition="in" filter="box(in)">
                                      <p:cBhvr>
                                        <p:cTn id="7" dur="500"/>
                                        <p:tgtEl>
                                          <p:spTgt spid="34819"/>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8" presetClass="entr" presetSubtype="16" fill="hold" nodeType="clickEffect">
                                  <p:stCondLst>
                                    <p:cond delay="0"/>
                                  </p:stCondLst>
                                  <p:childTnLst>
                                    <p:set>
                                      <p:cBhvr>
                                        <p:cTn id="11" dur="1" fill="hold">
                                          <p:stCondLst>
                                            <p:cond delay="0"/>
                                          </p:stCondLst>
                                        </p:cTn>
                                        <p:tgtEl>
                                          <p:spTgt spid="34825"/>
                                        </p:tgtEl>
                                        <p:attrNameLst>
                                          <p:attrName>style.visibility</p:attrName>
                                        </p:attrNameLst>
                                      </p:cBhvr>
                                      <p:to>
                                        <p:strVal val="visible"/>
                                      </p:to>
                                    </p:set>
                                    <p:animEffect transition="in" filter="diamond(in)">
                                      <p:cBhvr>
                                        <p:cTn id="12" dur="2000"/>
                                        <p:tgtEl>
                                          <p:spTgt spid="348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aphicFrame>
        <p:nvGraphicFramePr>
          <p:cNvPr id="21506" name="Object 10"/>
          <p:cNvGraphicFramePr>
            <a:graphicFrameLocks noChangeAspect="1"/>
          </p:cNvGraphicFramePr>
          <p:nvPr>
            <p:extLst>
              <p:ext uri="{D42A27DB-BD31-4B8C-83A1-F6EECF244321}">
                <p14:modId xmlns:p14="http://schemas.microsoft.com/office/powerpoint/2010/main" val="3973927047"/>
              </p:ext>
            </p:extLst>
          </p:nvPr>
        </p:nvGraphicFramePr>
        <p:xfrm>
          <a:off x="4545012" y="975221"/>
          <a:ext cx="4491037" cy="2741811"/>
        </p:xfrm>
        <a:graphic>
          <a:graphicData uri="http://schemas.openxmlformats.org/presentationml/2006/ole">
            <mc:AlternateContent xmlns:mc="http://schemas.openxmlformats.org/markup-compatibility/2006">
              <mc:Choice xmlns:v="urn:schemas-microsoft-com:vml" Requires="v">
                <p:oleObj spid="_x0000_s21526" name="Photo Editor Photo" r:id="rId4" imgW="10314286" imgH="6295238" progId="MSPhotoEd.3">
                  <p:embed/>
                </p:oleObj>
              </mc:Choice>
              <mc:Fallback>
                <p:oleObj name="Photo Editor Photo" r:id="rId4" imgW="10314286" imgH="6295238" progId="MSPhotoEd.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45012" y="975221"/>
                        <a:ext cx="4491037" cy="2741811"/>
                      </a:xfrm>
                      <a:prstGeom prst="rect">
                        <a:avLst/>
                      </a:prstGeom>
                      <a:noFill/>
                      <a:ln>
                        <a:noFill/>
                      </a:ln>
                      <a:effectLst/>
                      <a:extLst/>
                    </p:spPr>
                  </p:pic>
                </p:oleObj>
              </mc:Fallback>
            </mc:AlternateContent>
          </a:graphicData>
        </a:graphic>
      </p:graphicFrame>
      <p:sp>
        <p:nvSpPr>
          <p:cNvPr id="28678" name="Rectangle 6"/>
          <p:cNvSpPr>
            <a:spLocks noChangeArrowheads="1"/>
          </p:cNvSpPr>
          <p:nvPr/>
        </p:nvSpPr>
        <p:spPr bwMode="auto">
          <a:xfrm>
            <a:off x="4545012" y="2852936"/>
            <a:ext cx="4598987" cy="8634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82562" tIns="46038" rIns="182562" bIns="46038"/>
          <a:lstStyle>
            <a:lvl1pPr marL="342900" indent="-3429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marL="0" indent="0" algn="r" defTabSz="177800" eaLnBrk="1" hangingPunct="1">
              <a:lnSpc>
                <a:spcPct val="80000"/>
              </a:lnSpc>
              <a:buClr>
                <a:schemeClr val="tx2"/>
              </a:buClr>
              <a:buSzPct val="75000"/>
              <a:buFont typeface="Wingdings" pitchFamily="2" charset="2"/>
              <a:buNone/>
            </a:pPr>
            <a:endParaRPr lang="en-US" altLang="en-US" sz="2100" b="1" dirty="0">
              <a:solidFill>
                <a:srgbClr val="FFFF00"/>
              </a:solidFill>
              <a:latin typeface="Times New Roman" pitchFamily="18" charset="0"/>
            </a:endParaRPr>
          </a:p>
        </p:txBody>
      </p:sp>
      <p:sp>
        <p:nvSpPr>
          <p:cNvPr id="28679" name="Rectangle 7"/>
          <p:cNvSpPr>
            <a:spLocks noChangeArrowheads="1"/>
          </p:cNvSpPr>
          <p:nvPr/>
        </p:nvSpPr>
        <p:spPr bwMode="auto">
          <a:xfrm>
            <a:off x="-1" y="1052736"/>
            <a:ext cx="4545014" cy="158417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US" altLang="en-US" sz="2400" dirty="0">
                <a:solidFill>
                  <a:schemeClr val="tx2"/>
                </a:solidFill>
                <a:latin typeface="Times New Roman" pitchFamily="18" charset="0"/>
              </a:rPr>
              <a:t>1964 m. </a:t>
            </a:r>
            <a:r>
              <a:rPr lang="lt-LT" altLang="en-US" sz="2400" dirty="0" smtClean="0">
                <a:solidFill>
                  <a:schemeClr val="tx2"/>
                </a:solidFill>
                <a:latin typeface="Times New Roman" pitchFamily="18" charset="0"/>
              </a:rPr>
              <a:t>su</a:t>
            </a:r>
            <a:r>
              <a:rPr lang="lt-LT" altLang="en-US" sz="2400" dirty="0" smtClean="0">
                <a:solidFill>
                  <a:schemeClr val="tx2"/>
                </a:solidFill>
                <a:latin typeface="Times New Roman" pitchFamily="18" charset="0"/>
              </a:rPr>
              <a:t>tartis su </a:t>
            </a:r>
            <a:r>
              <a:rPr lang="en-US" altLang="en-US" sz="2400" dirty="0" err="1">
                <a:solidFill>
                  <a:schemeClr val="tx2"/>
                </a:solidFill>
                <a:latin typeface="Times New Roman" pitchFamily="18" charset="0"/>
              </a:rPr>
              <a:t>N.Basovo</a:t>
            </a:r>
            <a:r>
              <a:rPr lang="en-US" altLang="en-US" sz="2400" dirty="0">
                <a:solidFill>
                  <a:schemeClr val="tx2"/>
                </a:solidFill>
                <a:latin typeface="Times New Roman" pitchFamily="18" charset="0"/>
              </a:rPr>
              <a:t> </a:t>
            </a:r>
            <a:r>
              <a:rPr lang="en-US" altLang="en-US" sz="2400" dirty="0" err="1">
                <a:solidFill>
                  <a:schemeClr val="tx2"/>
                </a:solidFill>
                <a:latin typeface="Times New Roman" pitchFamily="18" charset="0"/>
              </a:rPr>
              <a:t>laboratorij</a:t>
            </a:r>
            <a:r>
              <a:rPr lang="lt-LT" altLang="en-US" sz="2400" dirty="0" smtClean="0">
                <a:solidFill>
                  <a:schemeClr val="tx2"/>
                </a:solidFill>
                <a:latin typeface="Times New Roman" pitchFamily="18" charset="0"/>
              </a:rPr>
              <a:t>a </a:t>
            </a:r>
            <a:r>
              <a:rPr lang="lt-LT" altLang="en-US" sz="1600" dirty="0" smtClean="0">
                <a:solidFill>
                  <a:schemeClr val="tx2"/>
                </a:solidFill>
                <a:latin typeface="Times New Roman" pitchFamily="18" charset="0"/>
              </a:rPr>
              <a:t>(iki jam gaunant Nobelio premiją). </a:t>
            </a:r>
            <a:r>
              <a:rPr lang="lt-LT" altLang="en-US" sz="2400" dirty="0">
                <a:solidFill>
                  <a:schemeClr val="tx2"/>
                </a:solidFill>
                <a:latin typeface="Times New Roman" pitchFamily="18" charset="0"/>
              </a:rPr>
              <a:t/>
            </a:r>
            <a:br>
              <a:rPr lang="lt-LT" altLang="en-US" sz="2400" dirty="0">
                <a:solidFill>
                  <a:schemeClr val="tx2"/>
                </a:solidFill>
                <a:latin typeface="Times New Roman" pitchFamily="18" charset="0"/>
              </a:rPr>
            </a:br>
            <a:r>
              <a:rPr lang="en-US" altLang="en-US" sz="2400" dirty="0">
                <a:solidFill>
                  <a:schemeClr val="tx2"/>
                </a:solidFill>
                <a:latin typeface="Times New Roman" pitchFamily="18" charset="0"/>
              </a:rPr>
              <a:t>1965</a:t>
            </a:r>
            <a:r>
              <a:rPr lang="lt-LT" altLang="en-US" sz="2400" dirty="0">
                <a:solidFill>
                  <a:schemeClr val="tx2"/>
                </a:solidFill>
                <a:latin typeface="Times New Roman" pitchFamily="18" charset="0"/>
              </a:rPr>
              <a:t> m. dirbta joje </a:t>
            </a:r>
            <a:endParaRPr lang="en-US" altLang="en-US" sz="2400" dirty="0">
              <a:solidFill>
                <a:schemeClr val="tx2"/>
              </a:solidFill>
            </a:endParaRPr>
          </a:p>
        </p:txBody>
      </p:sp>
      <p:sp>
        <p:nvSpPr>
          <p:cNvPr id="21510" name="Rectangle 11"/>
          <p:cNvSpPr>
            <a:spLocks noGrp="1" noChangeArrowheads="1"/>
          </p:cNvSpPr>
          <p:nvPr>
            <p:ph type="title"/>
          </p:nvPr>
        </p:nvSpPr>
        <p:spPr>
          <a:xfrm>
            <a:off x="250825" y="0"/>
            <a:ext cx="8229600" cy="1143000"/>
          </a:xfrm>
        </p:spPr>
        <p:txBody>
          <a:bodyPr/>
          <a:lstStyle/>
          <a:p>
            <a:pPr eaLnBrk="1" hangingPunct="1"/>
            <a:r>
              <a:rPr lang="lt-LT" altLang="en-US" i="1" smtClean="0">
                <a:solidFill>
                  <a:srgbClr val="FF0000"/>
                </a:solidFill>
              </a:rPr>
              <a:t>Lietuva nebuvo nuošalyje </a:t>
            </a:r>
            <a:endParaRPr lang="en-US" altLang="en-US" i="1" smtClean="0">
              <a:solidFill>
                <a:srgbClr val="FF0000"/>
              </a:solidFill>
            </a:endParaRPr>
          </a:p>
        </p:txBody>
      </p:sp>
      <p:sp>
        <p:nvSpPr>
          <p:cNvPr id="28684" name="Text Box 12"/>
          <p:cNvSpPr txBox="1">
            <a:spLocks noChangeArrowheads="1"/>
          </p:cNvSpPr>
          <p:nvPr/>
        </p:nvSpPr>
        <p:spPr bwMode="auto">
          <a:xfrm>
            <a:off x="6877050" y="4146550"/>
            <a:ext cx="2266950" cy="2282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t>O šis prietaisas buvo pagamintas Ž.Alfiorovo technologijai kontroliuoti</a:t>
            </a:r>
            <a:endParaRPr lang="en-US" altLang="en-US" sz="2400"/>
          </a:p>
        </p:txBody>
      </p:sp>
      <p:pic>
        <p:nvPicPr>
          <p:cNvPr id="28685" name="Picture 13" descr="Liumotopas"/>
          <p:cNvPicPr>
            <a:picLocks noChangeAspect="1" noChangeArrowheads="1"/>
          </p:cNvPicPr>
          <p:nvPr/>
        </p:nvPicPr>
        <p:blipFill>
          <a:blip r:embed="rId6" cstate="print">
            <a:extLst>
              <a:ext uri="{28A0092B-C50C-407E-A947-70E740481C1C}">
                <a14:useLocalDpi xmlns:a14="http://schemas.microsoft.com/office/drawing/2010/main" val="0"/>
              </a:ext>
            </a:extLst>
          </a:blip>
          <a:srcRect/>
          <a:stretch>
            <a:fillRect/>
          </a:stretch>
        </p:blipFill>
        <p:spPr bwMode="auto">
          <a:xfrm>
            <a:off x="4545013" y="4029347"/>
            <a:ext cx="1971675" cy="2640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26987" y="2610306"/>
            <a:ext cx="4572000" cy="2031325"/>
          </a:xfrm>
          <a:prstGeom prst="rect">
            <a:avLst/>
          </a:prstGeom>
        </p:spPr>
        <p:txBody>
          <a:bodyPr>
            <a:spAutoFit/>
          </a:bodyPr>
          <a:lstStyle/>
          <a:p>
            <a:r>
              <a:rPr lang="en-US" altLang="en-US" sz="2400" dirty="0">
                <a:solidFill>
                  <a:schemeClr val="tx2"/>
                </a:solidFill>
                <a:latin typeface="Times New Roman" pitchFamily="18" charset="0"/>
              </a:rPr>
              <a:t>1966 m. </a:t>
            </a:r>
            <a:r>
              <a:rPr lang="lt-LT" altLang="en-US" sz="2400" dirty="0">
                <a:solidFill>
                  <a:schemeClr val="tx2"/>
                </a:solidFill>
                <a:latin typeface="Times New Roman" pitchFamily="18" charset="0"/>
              </a:rPr>
              <a:t>jau Lietuvoje </a:t>
            </a:r>
            <a:r>
              <a:rPr lang="en-US" altLang="en-US" sz="2400" dirty="0" err="1">
                <a:solidFill>
                  <a:schemeClr val="tx2"/>
                </a:solidFill>
                <a:latin typeface="Times New Roman" pitchFamily="18" charset="0"/>
              </a:rPr>
              <a:t>sukonstruojamas</a:t>
            </a:r>
            <a:r>
              <a:rPr lang="en-US" altLang="en-US" sz="2400" dirty="0">
                <a:solidFill>
                  <a:schemeClr val="tx2"/>
                </a:solidFill>
                <a:latin typeface="Times New Roman" pitchFamily="18" charset="0"/>
              </a:rPr>
              <a:t> </a:t>
            </a:r>
            <a:r>
              <a:rPr lang="en-US" altLang="en-US" sz="2400" dirty="0" err="1">
                <a:solidFill>
                  <a:schemeClr val="tx2"/>
                </a:solidFill>
                <a:latin typeface="Times New Roman" pitchFamily="18" charset="0"/>
              </a:rPr>
              <a:t>lazeris</a:t>
            </a:r>
            <a:r>
              <a:rPr lang="en-US" altLang="en-US" sz="2400" dirty="0">
                <a:solidFill>
                  <a:schemeClr val="tx2"/>
                </a:solidFill>
                <a:latin typeface="Times New Roman" pitchFamily="18" charset="0"/>
              </a:rPr>
              <a:t> </a:t>
            </a:r>
            <a:r>
              <a:rPr lang="en-US" altLang="en-US" sz="2400" dirty="0" err="1">
                <a:solidFill>
                  <a:schemeClr val="tx2"/>
                </a:solidFill>
                <a:latin typeface="Times New Roman" pitchFamily="18" charset="0"/>
              </a:rPr>
              <a:t>ir</a:t>
            </a:r>
            <a:r>
              <a:rPr lang="en-US" altLang="en-US" sz="2400" dirty="0">
                <a:solidFill>
                  <a:schemeClr val="tx2"/>
                </a:solidFill>
                <a:latin typeface="Times New Roman" pitchFamily="18" charset="0"/>
              </a:rPr>
              <a:t> jo </a:t>
            </a:r>
            <a:r>
              <a:rPr lang="lt-LT" altLang="en-US" sz="2400" dirty="0">
                <a:solidFill>
                  <a:schemeClr val="tx2"/>
                </a:solidFill>
                <a:latin typeface="Times New Roman" pitchFamily="18" charset="0"/>
              </a:rPr>
              <a:t>į</a:t>
            </a:r>
            <a:r>
              <a:rPr lang="en-US" altLang="en-US" sz="2400" dirty="0" err="1">
                <a:solidFill>
                  <a:schemeClr val="tx2"/>
                </a:solidFill>
                <a:latin typeface="Times New Roman" pitchFamily="18" charset="0"/>
              </a:rPr>
              <a:t>vairios</a:t>
            </a:r>
            <a:r>
              <a:rPr lang="en-US" altLang="en-US" sz="2400" dirty="0">
                <a:solidFill>
                  <a:schemeClr val="tx2"/>
                </a:solidFill>
                <a:latin typeface="Times New Roman" pitchFamily="18" charset="0"/>
              </a:rPr>
              <a:t> </a:t>
            </a:r>
            <a:r>
              <a:rPr lang="en-US" altLang="en-US" sz="2400" dirty="0" err="1">
                <a:solidFill>
                  <a:schemeClr val="tx2"/>
                </a:solidFill>
                <a:latin typeface="Times New Roman" pitchFamily="18" charset="0"/>
              </a:rPr>
              <a:t>modif</a:t>
            </a:r>
            <a:r>
              <a:rPr lang="lt-LT" altLang="en-US" sz="2400" dirty="0">
                <a:solidFill>
                  <a:schemeClr val="tx2"/>
                </a:solidFill>
                <a:latin typeface="Times New Roman" pitchFamily="18" charset="0"/>
              </a:rPr>
              <a:t>ikacijos dirba iki šiol. </a:t>
            </a:r>
            <a:br>
              <a:rPr lang="lt-LT" altLang="en-US" sz="2400" dirty="0">
                <a:solidFill>
                  <a:schemeClr val="tx2"/>
                </a:solidFill>
                <a:latin typeface="Times New Roman" pitchFamily="18" charset="0"/>
              </a:rPr>
            </a:br>
            <a:r>
              <a:rPr lang="lt-LT" altLang="en-US" dirty="0">
                <a:solidFill>
                  <a:schemeClr val="tx2"/>
                </a:solidFill>
                <a:latin typeface="Times New Roman" pitchFamily="18" charset="0"/>
              </a:rPr>
              <a:t>Jo konstravimo „juodą darbą“ atliko trečiakursis studentas R.Baltramiejūnas, vėliau prof., FI direktorius</a:t>
            </a:r>
            <a:endParaRPr lang="en-US" dirty="0"/>
          </a:p>
        </p:txBody>
      </p:sp>
      <p:sp>
        <p:nvSpPr>
          <p:cNvPr id="3" name="AutoShape 15" descr="n26794/5eur_fiz_rev_200.jpg"/>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pic>
        <p:nvPicPr>
          <p:cNvPr id="21520" name="Picture 1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07704" y="5157360"/>
            <a:ext cx="1512000" cy="15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21521" name="Picture 17"/>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55575" y="5157360"/>
            <a:ext cx="1512000" cy="15120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4" name="TextBox 3"/>
          <p:cNvSpPr txBox="1"/>
          <p:nvPr/>
        </p:nvSpPr>
        <p:spPr>
          <a:xfrm>
            <a:off x="307975" y="4787860"/>
            <a:ext cx="3236784" cy="369332"/>
          </a:xfrm>
          <a:prstGeom prst="rect">
            <a:avLst/>
          </a:prstGeom>
          <a:noFill/>
        </p:spPr>
        <p:txBody>
          <a:bodyPr wrap="none" rtlCol="0">
            <a:spAutoFit/>
          </a:bodyPr>
          <a:lstStyle/>
          <a:p>
            <a:r>
              <a:rPr lang="lt-LT" dirty="0" smtClean="0"/>
              <a:t>Lazeris Lietuvoje jau </a:t>
            </a:r>
            <a:r>
              <a:rPr lang="en-US" dirty="0" smtClean="0"/>
              <a:t>50 </a:t>
            </a:r>
            <a:r>
              <a:rPr lang="lt-LT" dirty="0" smtClean="0"/>
              <a:t>metų</a:t>
            </a:r>
            <a:endParaRPr lang="en-US" dirty="0"/>
          </a:p>
        </p:txBody>
      </p:sp>
      <p:sp>
        <p:nvSpPr>
          <p:cNvPr id="5" name="Rectangle 4"/>
          <p:cNvSpPr/>
          <p:nvPr/>
        </p:nvSpPr>
        <p:spPr>
          <a:xfrm>
            <a:off x="4591050" y="2793122"/>
            <a:ext cx="4572000" cy="707886"/>
          </a:xfrm>
          <a:prstGeom prst="rect">
            <a:avLst/>
          </a:prstGeom>
        </p:spPr>
        <p:txBody>
          <a:bodyPr>
            <a:spAutoFit/>
          </a:bodyPr>
          <a:lstStyle/>
          <a:p>
            <a:r>
              <a:rPr lang="lt-LT" sz="2000" dirty="0">
                <a:solidFill>
                  <a:srgbClr val="FFFF00"/>
                </a:solidFill>
              </a:rPr>
              <a:t>Nobelio </a:t>
            </a:r>
            <a:r>
              <a:rPr lang="lt-LT" sz="1600" dirty="0">
                <a:solidFill>
                  <a:srgbClr val="FFFF00"/>
                </a:solidFill>
              </a:rPr>
              <a:t>premijos laureatas </a:t>
            </a:r>
            <a:r>
              <a:rPr lang="lt-LT" sz="1600" dirty="0" smtClean="0">
                <a:solidFill>
                  <a:srgbClr val="FFFF00"/>
                </a:solidFill>
              </a:rPr>
              <a:t>akad.</a:t>
            </a:r>
            <a:r>
              <a:rPr lang="lt-LT" sz="2000" dirty="0" smtClean="0">
                <a:solidFill>
                  <a:srgbClr val="FFFF00"/>
                </a:solidFill>
              </a:rPr>
              <a:t>N.Basovas </a:t>
            </a:r>
            <a:endParaRPr lang="lt-LT" sz="2000" dirty="0">
              <a:solidFill>
                <a:srgbClr val="FFFF00"/>
              </a:solidFill>
            </a:endParaRPr>
          </a:p>
          <a:p>
            <a:r>
              <a:rPr lang="lt-LT" sz="2000" dirty="0">
                <a:solidFill>
                  <a:srgbClr val="FFFF00"/>
                </a:solidFill>
              </a:rPr>
              <a:t>mūsų lazerių laboratorijoje</a:t>
            </a:r>
          </a:p>
        </p:txBody>
      </p:sp>
    </p:spTree>
  </p:cSld>
  <p:clrMapOvr>
    <a:masterClrMapping/>
  </p:clrMapOvr>
  <p:transition>
    <p:checke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8679">
                                            <p:txEl>
                                              <p:pRg st="0" end="0"/>
                                            </p:txEl>
                                          </p:spTgt>
                                        </p:tgtEl>
                                        <p:attrNameLst>
                                          <p:attrName>style.visibility</p:attrName>
                                        </p:attrNameLst>
                                      </p:cBhvr>
                                      <p:to>
                                        <p:strVal val="visible"/>
                                      </p:to>
                                    </p:set>
                                    <p:animEffect transition="in" filter="box(in)">
                                      <p:cBhvr>
                                        <p:cTn id="7" dur="500"/>
                                        <p:tgtEl>
                                          <p:spTgt spid="2867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childTnLst>
                                </p:cTn>
                              </p:par>
                              <p:par>
                                <p:cTn id="12" presetID="1" presetClass="entr" presetSubtype="0" fill="hold" nodeType="withEffect">
                                  <p:stCondLst>
                                    <p:cond delay="0"/>
                                  </p:stCondLst>
                                  <p:childTnLst>
                                    <p:set>
                                      <p:cBhvr>
                                        <p:cTn id="13" dur="1" fill="hold">
                                          <p:stCondLst>
                                            <p:cond delay="0"/>
                                          </p:stCondLst>
                                        </p:cTn>
                                        <p:tgtEl>
                                          <p:spTgt spid="21506"/>
                                        </p:tgtEl>
                                        <p:attrNameLst>
                                          <p:attrName>style.visibility</p:attrName>
                                        </p:attrNameLst>
                                      </p:cBhvr>
                                      <p:to>
                                        <p:strVal val="visible"/>
                                      </p:to>
                                    </p:set>
                                  </p:childTnLst>
                                </p:cTn>
                              </p:par>
                              <p:par>
                                <p:cTn id="14" presetID="1" presetClass="entr" presetSubtype="0" fill="hold" grpId="0" nodeType="withEffect">
                                  <p:stCondLst>
                                    <p:cond delay="0"/>
                                  </p:stCondLst>
                                  <p:childTnLst>
                                    <p:set>
                                      <p:cBhvr>
                                        <p:cTn id="15" dur="1" fill="hold">
                                          <p:stCondLst>
                                            <p:cond delay="0"/>
                                          </p:stCondLst>
                                        </p:cTn>
                                        <p:tgtEl>
                                          <p:spTgt spid="5"/>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4"/>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1521"/>
                                        </p:tgtEl>
                                        <p:attrNameLst>
                                          <p:attrName>style.visibility</p:attrName>
                                        </p:attrNameLst>
                                      </p:cBhvr>
                                      <p:to>
                                        <p:strVal val="visible"/>
                                      </p:to>
                                    </p:set>
                                  </p:childTnLst>
                                </p:cTn>
                              </p:par>
                              <p:par>
                                <p:cTn id="24" presetID="1" presetClass="entr" presetSubtype="0" fill="hold" nodeType="withEffect">
                                  <p:stCondLst>
                                    <p:cond delay="0"/>
                                  </p:stCondLst>
                                  <p:childTnLst>
                                    <p:set>
                                      <p:cBhvr>
                                        <p:cTn id="25" dur="1" fill="hold">
                                          <p:stCondLst>
                                            <p:cond delay="0"/>
                                          </p:stCondLst>
                                        </p:cTn>
                                        <p:tgtEl>
                                          <p:spTgt spid="21520"/>
                                        </p:tgtEl>
                                        <p:attrNameLst>
                                          <p:attrName>style.visibility</p:attrName>
                                        </p:attrNameLst>
                                      </p:cBhvr>
                                      <p:to>
                                        <p:strVal val="visible"/>
                                      </p:to>
                                    </p:set>
                                  </p:childTnLst>
                                </p:cTn>
                              </p:par>
                            </p:childTnLst>
                          </p:cTn>
                        </p:par>
                      </p:childTnLst>
                    </p:cTn>
                  </p:par>
                  <p:par>
                    <p:cTn id="26" fill="hold">
                      <p:stCondLst>
                        <p:cond delay="indefinite"/>
                      </p:stCondLst>
                      <p:childTnLst>
                        <p:par>
                          <p:cTn id="27" fill="hold">
                            <p:stCondLst>
                              <p:cond delay="0"/>
                            </p:stCondLst>
                            <p:childTnLst>
                              <p:par>
                                <p:cTn id="28" presetID="2" presetClass="entr" presetSubtype="9" fill="hold" nodeType="clickEffect">
                                  <p:stCondLst>
                                    <p:cond delay="0"/>
                                  </p:stCondLst>
                                  <p:childTnLst>
                                    <p:set>
                                      <p:cBhvr>
                                        <p:cTn id="29" dur="1" fill="hold">
                                          <p:stCondLst>
                                            <p:cond delay="0"/>
                                          </p:stCondLst>
                                        </p:cTn>
                                        <p:tgtEl>
                                          <p:spTgt spid="28685"/>
                                        </p:tgtEl>
                                        <p:attrNameLst>
                                          <p:attrName>style.visibility</p:attrName>
                                        </p:attrNameLst>
                                      </p:cBhvr>
                                      <p:to>
                                        <p:strVal val="visible"/>
                                      </p:to>
                                    </p:set>
                                    <p:anim calcmode="lin" valueType="num">
                                      <p:cBhvr additive="base">
                                        <p:cTn id="30" dur="500" fill="hold"/>
                                        <p:tgtEl>
                                          <p:spTgt spid="28685"/>
                                        </p:tgtEl>
                                        <p:attrNameLst>
                                          <p:attrName>ppt_x</p:attrName>
                                        </p:attrNameLst>
                                      </p:cBhvr>
                                      <p:tavLst>
                                        <p:tav tm="0">
                                          <p:val>
                                            <p:strVal val="0-#ppt_w/2"/>
                                          </p:val>
                                        </p:tav>
                                        <p:tav tm="100000">
                                          <p:val>
                                            <p:strVal val="#ppt_x"/>
                                          </p:val>
                                        </p:tav>
                                      </p:tavLst>
                                    </p:anim>
                                    <p:anim calcmode="lin" valueType="num">
                                      <p:cBhvr additive="base">
                                        <p:cTn id="31" dur="500" fill="hold"/>
                                        <p:tgtEl>
                                          <p:spTgt spid="28685"/>
                                        </p:tgtEl>
                                        <p:attrNameLst>
                                          <p:attrName>ppt_y</p:attrName>
                                        </p:attrNameLst>
                                      </p:cBhvr>
                                      <p:tavLst>
                                        <p:tav tm="0">
                                          <p:val>
                                            <p:strVal val="0-#ppt_h/2"/>
                                          </p:val>
                                        </p:tav>
                                        <p:tav tm="100000">
                                          <p:val>
                                            <p:strVal val="#ppt_y"/>
                                          </p:val>
                                        </p:tav>
                                      </p:tavLst>
                                    </p:anim>
                                  </p:childTnLst>
                                </p:cTn>
                              </p:par>
                              <p:par>
                                <p:cTn id="32" presetID="2" presetClass="entr" presetSubtype="9" fill="hold" grpId="0" nodeType="withEffect">
                                  <p:stCondLst>
                                    <p:cond delay="0"/>
                                  </p:stCondLst>
                                  <p:childTnLst>
                                    <p:set>
                                      <p:cBhvr>
                                        <p:cTn id="33" dur="1" fill="hold">
                                          <p:stCondLst>
                                            <p:cond delay="0"/>
                                          </p:stCondLst>
                                        </p:cTn>
                                        <p:tgtEl>
                                          <p:spTgt spid="28684"/>
                                        </p:tgtEl>
                                        <p:attrNameLst>
                                          <p:attrName>style.visibility</p:attrName>
                                        </p:attrNameLst>
                                      </p:cBhvr>
                                      <p:to>
                                        <p:strVal val="visible"/>
                                      </p:to>
                                    </p:set>
                                    <p:anim calcmode="lin" valueType="num">
                                      <p:cBhvr additive="base">
                                        <p:cTn id="34" dur="500" fill="hold"/>
                                        <p:tgtEl>
                                          <p:spTgt spid="28684"/>
                                        </p:tgtEl>
                                        <p:attrNameLst>
                                          <p:attrName>ppt_x</p:attrName>
                                        </p:attrNameLst>
                                      </p:cBhvr>
                                      <p:tavLst>
                                        <p:tav tm="0">
                                          <p:val>
                                            <p:strVal val="0-#ppt_w/2"/>
                                          </p:val>
                                        </p:tav>
                                        <p:tav tm="100000">
                                          <p:val>
                                            <p:strVal val="#ppt_x"/>
                                          </p:val>
                                        </p:tav>
                                      </p:tavLst>
                                    </p:anim>
                                    <p:anim calcmode="lin" valueType="num">
                                      <p:cBhvr additive="base">
                                        <p:cTn id="35" dur="500" fill="hold"/>
                                        <p:tgtEl>
                                          <p:spTgt spid="28684"/>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684" grpId="0"/>
      <p:bldP spid="2" grpId="0"/>
      <p:bldP spid="4" grpId="0"/>
      <p:bldP spid="5" grpId="0"/>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Rectangle 2"/>
          <p:cNvSpPr>
            <a:spLocks noGrp="1" noChangeArrowheads="1"/>
          </p:cNvSpPr>
          <p:nvPr>
            <p:ph type="title"/>
          </p:nvPr>
        </p:nvSpPr>
        <p:spPr/>
        <p:txBody>
          <a:bodyPr/>
          <a:lstStyle/>
          <a:p>
            <a:r>
              <a:rPr lang="en-US" altLang="en-US" smtClean="0"/>
              <a:t>Tikslas:</a:t>
            </a:r>
            <a:endParaRPr lang="lt-LT" altLang="en-US" smtClean="0"/>
          </a:p>
        </p:txBody>
      </p:sp>
      <p:sp>
        <p:nvSpPr>
          <p:cNvPr id="134147" name="Rectangle 3"/>
          <p:cNvSpPr>
            <a:spLocks noGrp="1" noChangeArrowheads="1"/>
          </p:cNvSpPr>
          <p:nvPr>
            <p:ph type="body" idx="1"/>
          </p:nvPr>
        </p:nvSpPr>
        <p:spPr>
          <a:xfrm>
            <a:off x="250825" y="1600200"/>
            <a:ext cx="8785225" cy="4525963"/>
          </a:xfrm>
        </p:spPr>
        <p:txBody>
          <a:bodyPr/>
          <a:lstStyle/>
          <a:p>
            <a:pPr>
              <a:lnSpc>
                <a:spcPct val="80000"/>
              </a:lnSpc>
            </a:pPr>
            <a:r>
              <a:rPr lang="lt-LT" altLang="en-US" sz="2800" smtClean="0"/>
              <a:t>aptarti - </a:t>
            </a:r>
            <a:r>
              <a:rPr lang="lt-LT" altLang="en-US" sz="2800" b="1" smtClean="0"/>
              <a:t>“makropasaulio ir mezopasaulio”, </a:t>
            </a:r>
            <a:r>
              <a:rPr lang="lt-LT" altLang="en-US" sz="2000" i="1" smtClean="0"/>
              <a:t>pagal šio dalyko žargoną</a:t>
            </a:r>
            <a:r>
              <a:rPr lang="lt-LT" altLang="en-US" sz="2800" b="1" smtClean="0"/>
              <a:t>, dėsningumus, leidžiančius jais pasinaudoti įvairiems tikslams pasiekti.</a:t>
            </a:r>
          </a:p>
          <a:p>
            <a:pPr>
              <a:lnSpc>
                <a:spcPct val="80000"/>
              </a:lnSpc>
            </a:pPr>
            <a:r>
              <a:rPr lang="lt-LT" altLang="en-US" sz="2400" b="1" i="1" smtClean="0"/>
              <a:t>Konkrečiau tariant, sieksime aptarti medžiagas, jų rūšis, pasakant ir apie reiškinius, kurie yra aktualūs konkrečių medžiagų savybių panaudojimui.</a:t>
            </a:r>
          </a:p>
          <a:p>
            <a:pPr>
              <a:lnSpc>
                <a:spcPct val="80000"/>
              </a:lnSpc>
            </a:pPr>
            <a:r>
              <a:rPr lang="lt-LT" altLang="en-US" sz="2800" b="1" i="1" smtClean="0"/>
              <a:t>Pakeliui: truputį apie </a:t>
            </a:r>
            <a:r>
              <a:rPr lang="lt-LT" altLang="en-US" sz="2800" i="1" smtClean="0"/>
              <a:t>medžiagų mokslo istorijos pagrindinius bruožus ir šio mokslo varomąsias jėgas ir </a:t>
            </a:r>
            <a:r>
              <a:rPr lang="lt-LT" altLang="en-US" sz="2800" smtClean="0"/>
              <a:t>“nematomas” pažangos priežastis.</a:t>
            </a:r>
          </a:p>
          <a:p>
            <a:pPr>
              <a:lnSpc>
                <a:spcPct val="80000"/>
              </a:lnSpc>
            </a:pPr>
            <a:r>
              <a:rPr lang="lt-LT" altLang="en-US" sz="2800" smtClean="0"/>
              <a:t>Teks aptarti ir  </a:t>
            </a:r>
            <a:r>
              <a:rPr lang="lt-LT" altLang="en-US" sz="2800" b="1" i="1" smtClean="0"/>
              <a:t>kai kuriuos šių dienų medžiagų inžinerijos ir technologijos pasiekimus.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34147">
                                            <p:txEl>
                                              <p:pRg st="0" end="0"/>
                                            </p:txEl>
                                          </p:spTgt>
                                        </p:tgtEl>
                                        <p:attrNameLst>
                                          <p:attrName>style.visibility</p:attrName>
                                        </p:attrNameLst>
                                      </p:cBhvr>
                                      <p:to>
                                        <p:strVal val="visible"/>
                                      </p:to>
                                    </p:set>
                                    <p:animEffect transition="in" filter="randombar(horizontal)">
                                      <p:cBhvr>
                                        <p:cTn id="7" dur="500"/>
                                        <p:tgtEl>
                                          <p:spTgt spid="1341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34147">
                                            <p:txEl>
                                              <p:pRg st="1" end="1"/>
                                            </p:txEl>
                                          </p:spTgt>
                                        </p:tgtEl>
                                        <p:attrNameLst>
                                          <p:attrName>style.visibility</p:attrName>
                                        </p:attrNameLst>
                                      </p:cBhvr>
                                      <p:to>
                                        <p:strVal val="visible"/>
                                      </p:to>
                                    </p:set>
                                    <p:animEffect transition="in" filter="randombar(horizontal)">
                                      <p:cBhvr>
                                        <p:cTn id="12" dur="500"/>
                                        <p:tgtEl>
                                          <p:spTgt spid="1341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34147">
                                            <p:txEl>
                                              <p:pRg st="2" end="2"/>
                                            </p:txEl>
                                          </p:spTgt>
                                        </p:tgtEl>
                                        <p:attrNameLst>
                                          <p:attrName>style.visibility</p:attrName>
                                        </p:attrNameLst>
                                      </p:cBhvr>
                                      <p:to>
                                        <p:strVal val="visible"/>
                                      </p:to>
                                    </p:set>
                                    <p:animEffect transition="in" filter="randombar(horizontal)">
                                      <p:cBhvr>
                                        <p:cTn id="17" dur="500"/>
                                        <p:tgtEl>
                                          <p:spTgt spid="134147">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14" presetClass="entr" presetSubtype="10" fill="hold" grpId="0" nodeType="clickEffect">
                                  <p:stCondLst>
                                    <p:cond delay="0"/>
                                  </p:stCondLst>
                                  <p:childTnLst>
                                    <p:set>
                                      <p:cBhvr>
                                        <p:cTn id="21" dur="1" fill="hold">
                                          <p:stCondLst>
                                            <p:cond delay="0"/>
                                          </p:stCondLst>
                                        </p:cTn>
                                        <p:tgtEl>
                                          <p:spTgt spid="134147">
                                            <p:txEl>
                                              <p:pRg st="3" end="3"/>
                                            </p:txEl>
                                          </p:spTgt>
                                        </p:tgtEl>
                                        <p:attrNameLst>
                                          <p:attrName>style.visibility</p:attrName>
                                        </p:attrNameLst>
                                      </p:cBhvr>
                                      <p:to>
                                        <p:strVal val="visible"/>
                                      </p:to>
                                    </p:set>
                                    <p:animEffect transition="in" filter="randombar(horizontal)">
                                      <p:cBhvr>
                                        <p:cTn id="22" dur="500"/>
                                        <p:tgtEl>
                                          <p:spTgt spid="13414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4147" grpId="0" build="p"/>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noChangeArrowheads="1"/>
          </p:cNvSpPr>
          <p:nvPr>
            <p:ph type="title"/>
          </p:nvPr>
        </p:nvSpPr>
        <p:spPr>
          <a:xfrm>
            <a:off x="323850" y="274638"/>
            <a:ext cx="8496300" cy="490537"/>
          </a:xfrm>
        </p:spPr>
        <p:txBody>
          <a:bodyPr/>
          <a:lstStyle/>
          <a:p>
            <a:pPr algn="l" eaLnBrk="1" hangingPunct="1"/>
            <a:r>
              <a:rPr lang="lt-LT" altLang="en-US" sz="3200" smtClean="0"/>
              <a:t>Lazeriai medicinoje:     Lietuva ne nuošalyje:</a:t>
            </a:r>
            <a:endParaRPr lang="en-US" altLang="en-US" sz="3200" smtClean="0"/>
          </a:p>
        </p:txBody>
      </p:sp>
      <p:sp>
        <p:nvSpPr>
          <p:cNvPr id="94211" name="Rectangle 3"/>
          <p:cNvSpPr>
            <a:spLocks noChangeArrowheads="1"/>
          </p:cNvSpPr>
          <p:nvPr/>
        </p:nvSpPr>
        <p:spPr bwMode="auto">
          <a:xfrm>
            <a:off x="34925" y="2997200"/>
            <a:ext cx="8964613" cy="1041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171450" indent="-17145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buFontTx/>
              <a:buNone/>
            </a:pPr>
            <a:r>
              <a:rPr lang="lt-LT" altLang="en-US" sz="1600">
                <a:hlinkClick r:id="rId2"/>
              </a:rPr>
              <a:t>Skobelkin OK, </a:t>
            </a:r>
            <a:r>
              <a:rPr lang="lt-LT" altLang="en-US" sz="1600" b="1">
                <a:hlinkClick r:id="rId2"/>
              </a:rPr>
              <a:t>Bredikis IuIu</a:t>
            </a:r>
            <a:r>
              <a:rPr lang="en-US" altLang="en-US" sz="1600" b="1">
                <a:hlinkClick r:id="rId2"/>
              </a:rPr>
              <a:t> et al</a:t>
            </a:r>
            <a:r>
              <a:rPr lang="lt-LT" altLang="en-US" sz="1600"/>
              <a:t> </a:t>
            </a:r>
            <a:r>
              <a:rPr lang="lt-LT" altLang="en-US" sz="1600" b="1"/>
              <a:t>Myocardial revascularization using a laser beam (experimental study) K</a:t>
            </a:r>
            <a:r>
              <a:rPr lang="lt-LT" altLang="en-US" sz="1600"/>
              <a:t>hirurgiia (Mosk). 1984 Oct;(10):99-102. </a:t>
            </a:r>
          </a:p>
          <a:p>
            <a:pPr eaLnBrk="1" hangingPunct="1">
              <a:buFontTx/>
              <a:buNone/>
            </a:pPr>
            <a:r>
              <a:rPr lang="lt-LT" altLang="en-US" sz="1600" b="1">
                <a:hlinkClick r:id="rId3" tooltip="Click to search for citations by this author."/>
              </a:rPr>
              <a:t>Obelienius V</a:t>
            </a:r>
            <a:r>
              <a:rPr lang="lt-LT" altLang="en-US" sz="1600"/>
              <a:t>, </a:t>
            </a:r>
            <a:r>
              <a:rPr lang="lt-LT" altLang="en-US" sz="1600">
                <a:hlinkClick r:id="rId4" tooltip="Click to search for citations by this author."/>
              </a:rPr>
              <a:t>Knepa A</a:t>
            </a:r>
            <a:r>
              <a:rPr lang="lt-LT" altLang="en-US" sz="1600"/>
              <a:t>,</a:t>
            </a:r>
            <a:r>
              <a:rPr lang="en-US" altLang="en-US" sz="1600"/>
              <a:t> et al</a:t>
            </a:r>
            <a:r>
              <a:rPr lang="lt-LT" altLang="en-US" sz="1600"/>
              <a:t>.</a:t>
            </a:r>
            <a:r>
              <a:rPr lang="lt-LT" altLang="en-US" sz="1600" b="1"/>
              <a:t>Transvenous ablation of the atrioventricular conduction system by laser irradiation under endoscopic control. </a:t>
            </a:r>
            <a:r>
              <a:rPr lang="lt-LT" altLang="en-US" sz="1600"/>
              <a:t>Lasers Surg Med. 1985;5(5):469-74. </a:t>
            </a:r>
          </a:p>
        </p:txBody>
      </p:sp>
      <p:pic>
        <p:nvPicPr>
          <p:cNvPr id="94212" name="Picture 4" descr="http://www.lietuva.lt/image.php?Image=jurgis_bredikis_copy_4.jpg"/>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0" y="1125538"/>
            <a:ext cx="2808288" cy="17795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4213" name="Rectangle 5"/>
          <p:cNvSpPr>
            <a:spLocks noChangeArrowheads="1"/>
          </p:cNvSpPr>
          <p:nvPr/>
        </p:nvSpPr>
        <p:spPr bwMode="auto">
          <a:xfrm>
            <a:off x="2771775" y="1122363"/>
            <a:ext cx="6372225" cy="1616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b="1" i="1">
                <a:solidFill>
                  <a:srgbClr val="000000"/>
                </a:solidFill>
                <a:latin typeface="Verdana" pitchFamily="34" charset="0"/>
              </a:rPr>
              <a:t>Prof. Jurgis Bredikis</a:t>
            </a:r>
            <a:r>
              <a:rPr lang="lt-LT" altLang="en-US" sz="2000">
                <a:solidFill>
                  <a:srgbClr val="000000"/>
                </a:solidFill>
                <a:latin typeface="Verdana" pitchFamily="34" charset="0"/>
              </a:rPr>
              <a:t>, širdies chirurgas </a:t>
            </a:r>
            <a:r>
              <a:rPr lang="en-US" altLang="en-US" sz="2000">
                <a:solidFill>
                  <a:srgbClr val="000000"/>
                </a:solidFill>
                <a:latin typeface="Verdana" pitchFamily="34" charset="0"/>
              </a:rPr>
              <a:t>Kaun</a:t>
            </a:r>
            <a:r>
              <a:rPr lang="lt-LT" altLang="en-US" sz="2000">
                <a:solidFill>
                  <a:srgbClr val="000000"/>
                </a:solidFill>
                <a:latin typeface="Verdana" pitchFamily="34" charset="0"/>
              </a:rPr>
              <a:t>o</a:t>
            </a:r>
            <a:r>
              <a:rPr lang="en-US" altLang="en-US" sz="2000">
                <a:solidFill>
                  <a:srgbClr val="000000"/>
                </a:solidFill>
                <a:latin typeface="Verdana" pitchFamily="34" charset="0"/>
              </a:rPr>
              <a:t> Medic</a:t>
            </a:r>
            <a:r>
              <a:rPr lang="lt-LT" altLang="en-US" sz="2000">
                <a:solidFill>
                  <a:srgbClr val="000000"/>
                </a:solidFill>
                <a:latin typeface="Verdana" pitchFamily="34" charset="0"/>
              </a:rPr>
              <a:t>inos institute 1983 pirmasis pasaulyje panaudojo lazerį širdies operacijai (</a:t>
            </a:r>
            <a:r>
              <a:rPr lang="lt-LT" altLang="en-US" sz="2000">
                <a:solidFill>
                  <a:srgbClr val="000000"/>
                </a:solidFill>
                <a:latin typeface="Times New Roman" pitchFamily="18" charset="0"/>
              </a:rPr>
              <a:t>techninę pusę užtikrino VU (dr. M.Petrauskas) ir Maskvos lazeristai (N.Basovo komanda)</a:t>
            </a:r>
            <a:r>
              <a:rPr lang="lt-LT" altLang="en-US" sz="2000">
                <a:solidFill>
                  <a:srgbClr val="000000"/>
                </a:solidFill>
                <a:latin typeface="Verdana" pitchFamily="34" charset="0"/>
              </a:rPr>
              <a:t> </a:t>
            </a:r>
            <a:endParaRPr lang="en-US" altLang="en-US" sz="2000">
              <a:solidFill>
                <a:srgbClr val="000000"/>
              </a:solidFill>
              <a:latin typeface="Verdana" pitchFamily="34" charset="0"/>
            </a:endParaRPr>
          </a:p>
        </p:txBody>
      </p:sp>
      <p:sp>
        <p:nvSpPr>
          <p:cNvPr id="94214" name="Text Box 6"/>
          <p:cNvSpPr txBox="1">
            <a:spLocks noChangeArrowheads="1"/>
          </p:cNvSpPr>
          <p:nvPr/>
        </p:nvSpPr>
        <p:spPr bwMode="auto">
          <a:xfrm>
            <a:off x="111125" y="4149725"/>
            <a:ext cx="89249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400" b="1">
                <a:solidFill>
                  <a:srgbClr val="CC0000"/>
                </a:solidFill>
              </a:rPr>
              <a:t>198</a:t>
            </a:r>
            <a:r>
              <a:rPr lang="lt-LT" altLang="en-US" sz="2400" b="1">
                <a:solidFill>
                  <a:srgbClr val="CC0000"/>
                </a:solidFill>
              </a:rPr>
              <a:t>9</a:t>
            </a:r>
            <a:r>
              <a:rPr lang="en-US" altLang="en-US" sz="2400" b="1">
                <a:solidFill>
                  <a:srgbClr val="CC0000"/>
                </a:solidFill>
              </a:rPr>
              <a:t> </a:t>
            </a:r>
            <a:r>
              <a:rPr lang="lt-LT" altLang="en-US" sz="2400" b="1">
                <a:solidFill>
                  <a:srgbClr val="CC0000"/>
                </a:solidFill>
              </a:rPr>
              <a:t>m. </a:t>
            </a:r>
            <a:r>
              <a:rPr lang="en-US" altLang="en-US" sz="2400" b="1">
                <a:solidFill>
                  <a:srgbClr val="CC0000"/>
                </a:solidFill>
              </a:rPr>
              <a:t>sukonstruojamas pirmasis lietuvi</a:t>
            </a:r>
            <a:r>
              <a:rPr lang="lt-LT" altLang="en-US" sz="2400" b="1">
                <a:solidFill>
                  <a:srgbClr val="CC0000"/>
                </a:solidFill>
              </a:rPr>
              <a:t>š</a:t>
            </a:r>
            <a:r>
              <a:rPr lang="en-US" altLang="en-US" sz="2400" b="1">
                <a:solidFill>
                  <a:srgbClr val="CC0000"/>
                </a:solidFill>
              </a:rPr>
              <a:t>kas </a:t>
            </a:r>
            <a:r>
              <a:rPr lang="lt-LT" altLang="en-US" sz="2400" b="1">
                <a:solidFill>
                  <a:srgbClr val="CC0000"/>
                </a:solidFill>
              </a:rPr>
              <a:t>medicininis lazeris – prof.A.Piskarsko vadovaujamame Lazerių tyrimo centre (VU) (serijinę gamyba vyko Panevėžyje).   Dabar kuriami nauji medicininės diagnostikos metodai.</a:t>
            </a:r>
            <a:endParaRPr lang="en-US" altLang="en-US" sz="2400" b="1">
              <a:solidFill>
                <a:srgbClr val="CC0000"/>
              </a:solidFill>
            </a:endParaRPr>
          </a:p>
        </p:txBody>
      </p:sp>
      <p:sp>
        <p:nvSpPr>
          <p:cNvPr id="94215" name="Text Box 7"/>
          <p:cNvSpPr txBox="1">
            <a:spLocks noChangeArrowheads="1"/>
          </p:cNvSpPr>
          <p:nvPr/>
        </p:nvSpPr>
        <p:spPr bwMode="auto">
          <a:xfrm>
            <a:off x="34925" y="5795963"/>
            <a:ext cx="9109075"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marL="342900" indent="-3429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600"/>
              <a:t>A.</a:t>
            </a:r>
            <a:r>
              <a:rPr lang="en-US" altLang="en-US" sz="1600"/>
              <a:t>Vaitkuviene, J.Ališauskas, B. Bareika, J.Juodišius, V.Poškienė, A.Usonienė. </a:t>
            </a:r>
            <a:r>
              <a:rPr lang="en-US" altLang="en-US" sz="2000" b="1"/>
              <a:t>Lithuanian Nd:YAG laser “MEDULA”</a:t>
            </a:r>
            <a:r>
              <a:rPr lang="en-US" altLang="en-US" sz="1600"/>
              <a:t> </a:t>
            </a:r>
            <a:r>
              <a:rPr lang="en-US" altLang="en-US" sz="2000"/>
              <a:t>in gynecological practice.</a:t>
            </a:r>
            <a:r>
              <a:rPr lang="en-US" altLang="en-US" sz="1600"/>
              <a:t> </a:t>
            </a:r>
            <a:r>
              <a:rPr lang="en-US" altLang="en-US" sz="2000"/>
              <a:t>XIII World Congress of FIGO ,1991 Singapore</a:t>
            </a:r>
            <a:r>
              <a:rPr lang="en-US" altLang="en-US" sz="1600"/>
              <a:t>, p.505.</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94212"/>
                                        </p:tgtEl>
                                        <p:attrNameLst>
                                          <p:attrName>style.visibility</p:attrName>
                                        </p:attrNameLst>
                                      </p:cBhvr>
                                      <p:to>
                                        <p:strVal val="visible"/>
                                      </p:to>
                                    </p:set>
                                    <p:animEffect transition="in" filter="box(in)">
                                      <p:cBhvr>
                                        <p:cTn id="7" dur="500"/>
                                        <p:tgtEl>
                                          <p:spTgt spid="94212"/>
                                        </p:tgtEl>
                                      </p:cBhvr>
                                    </p:animEffect>
                                  </p:childTnLst>
                                </p:cTn>
                              </p:par>
                              <p:par>
                                <p:cTn id="8" presetID="4" presetClass="entr" presetSubtype="16" fill="hold" grpId="0" nodeType="withEffect">
                                  <p:stCondLst>
                                    <p:cond delay="0"/>
                                  </p:stCondLst>
                                  <p:childTnLst>
                                    <p:set>
                                      <p:cBhvr>
                                        <p:cTn id="9" dur="1" fill="hold">
                                          <p:stCondLst>
                                            <p:cond delay="0"/>
                                          </p:stCondLst>
                                        </p:cTn>
                                        <p:tgtEl>
                                          <p:spTgt spid="94213"/>
                                        </p:tgtEl>
                                        <p:attrNameLst>
                                          <p:attrName>style.visibility</p:attrName>
                                        </p:attrNameLst>
                                      </p:cBhvr>
                                      <p:to>
                                        <p:strVal val="visible"/>
                                      </p:to>
                                    </p:set>
                                    <p:animEffect transition="in" filter="box(in)">
                                      <p:cBhvr>
                                        <p:cTn id="10" dur="500"/>
                                        <p:tgtEl>
                                          <p:spTgt spid="94213"/>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4" presetClass="entr" presetSubtype="16" fill="hold" grpId="0" nodeType="clickEffect">
                                  <p:stCondLst>
                                    <p:cond delay="0"/>
                                  </p:stCondLst>
                                  <p:childTnLst>
                                    <p:set>
                                      <p:cBhvr>
                                        <p:cTn id="14" dur="1" fill="hold">
                                          <p:stCondLst>
                                            <p:cond delay="0"/>
                                          </p:stCondLst>
                                        </p:cTn>
                                        <p:tgtEl>
                                          <p:spTgt spid="94211"/>
                                        </p:tgtEl>
                                        <p:attrNameLst>
                                          <p:attrName>style.visibility</p:attrName>
                                        </p:attrNameLst>
                                      </p:cBhvr>
                                      <p:to>
                                        <p:strVal val="visible"/>
                                      </p:to>
                                    </p:set>
                                    <p:animEffect transition="in" filter="box(in)">
                                      <p:cBhvr>
                                        <p:cTn id="15" dur="500"/>
                                        <p:tgtEl>
                                          <p:spTgt spid="94211"/>
                                        </p:tgtEl>
                                      </p:cBhvr>
                                    </p:animEffect>
                                  </p:childTnLst>
                                </p:cTn>
                              </p:par>
                            </p:childTnLst>
                          </p:cTn>
                        </p:par>
                      </p:childTnLst>
                    </p:cTn>
                  </p:par>
                  <p:par>
                    <p:cTn id="16" fill="hold" nodeType="clickPar">
                      <p:stCondLst>
                        <p:cond delay="indefinite"/>
                      </p:stCondLst>
                      <p:childTnLst>
                        <p:par>
                          <p:cTn id="17" fill="hold" nodeType="withGroup">
                            <p:stCondLst>
                              <p:cond delay="0"/>
                            </p:stCondLst>
                            <p:childTnLst>
                              <p:par>
                                <p:cTn id="18" presetID="4" presetClass="entr" presetSubtype="16" fill="hold" grpId="0" nodeType="clickEffect">
                                  <p:stCondLst>
                                    <p:cond delay="0"/>
                                  </p:stCondLst>
                                  <p:childTnLst>
                                    <p:set>
                                      <p:cBhvr>
                                        <p:cTn id="19" dur="1" fill="hold">
                                          <p:stCondLst>
                                            <p:cond delay="0"/>
                                          </p:stCondLst>
                                        </p:cTn>
                                        <p:tgtEl>
                                          <p:spTgt spid="94214"/>
                                        </p:tgtEl>
                                        <p:attrNameLst>
                                          <p:attrName>style.visibility</p:attrName>
                                        </p:attrNameLst>
                                      </p:cBhvr>
                                      <p:to>
                                        <p:strVal val="visible"/>
                                      </p:to>
                                    </p:set>
                                    <p:animEffect transition="in" filter="box(in)">
                                      <p:cBhvr>
                                        <p:cTn id="20" dur="500"/>
                                        <p:tgtEl>
                                          <p:spTgt spid="94214"/>
                                        </p:tgtEl>
                                      </p:cBhvr>
                                    </p:animEffect>
                                  </p:childTnLst>
                                </p:cTn>
                              </p:par>
                              <p:par>
                                <p:cTn id="21" presetID="4" presetClass="entr" presetSubtype="16" fill="hold" grpId="0" nodeType="withEffect">
                                  <p:stCondLst>
                                    <p:cond delay="0"/>
                                  </p:stCondLst>
                                  <p:childTnLst>
                                    <p:set>
                                      <p:cBhvr>
                                        <p:cTn id="22" dur="1" fill="hold">
                                          <p:stCondLst>
                                            <p:cond delay="0"/>
                                          </p:stCondLst>
                                        </p:cTn>
                                        <p:tgtEl>
                                          <p:spTgt spid="94215"/>
                                        </p:tgtEl>
                                        <p:attrNameLst>
                                          <p:attrName>style.visibility</p:attrName>
                                        </p:attrNameLst>
                                      </p:cBhvr>
                                      <p:to>
                                        <p:strVal val="visible"/>
                                      </p:to>
                                    </p:set>
                                    <p:animEffect transition="in" filter="box(in)">
                                      <p:cBhvr>
                                        <p:cTn id="23" dur="500"/>
                                        <p:tgtEl>
                                          <p:spTgt spid="94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4211" grpId="0"/>
      <p:bldP spid="94213" grpId="0"/>
      <p:bldP spid="94214" grpId="0"/>
      <p:bldP spid="94215" grpId="0"/>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ChangeArrowheads="1"/>
          </p:cNvSpPr>
          <p:nvPr/>
        </p:nvSpPr>
        <p:spPr bwMode="auto">
          <a:xfrm>
            <a:off x="3000375" y="2400300"/>
            <a:ext cx="535781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3555" name="Rectangle 3"/>
          <p:cNvSpPr>
            <a:spLocks noChangeArrowheads="1"/>
          </p:cNvSpPr>
          <p:nvPr/>
        </p:nvSpPr>
        <p:spPr bwMode="auto">
          <a:xfrm>
            <a:off x="1709738" y="4164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2400">
              <a:latin typeface="Times New Roman" pitchFamily="18" charset="0"/>
              <a:cs typeface="Arial" pitchFamily="34" charset="0"/>
            </a:endParaRPr>
          </a:p>
        </p:txBody>
      </p:sp>
      <p:sp>
        <p:nvSpPr>
          <p:cNvPr id="23556" name="Rectangle 4"/>
          <p:cNvSpPr>
            <a:spLocks noChangeArrowheads="1"/>
          </p:cNvSpPr>
          <p:nvPr/>
        </p:nvSpPr>
        <p:spPr bwMode="auto">
          <a:xfrm>
            <a:off x="0" y="1039813"/>
            <a:ext cx="9144000"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600">
                <a:latin typeface="Times New Roman" pitchFamily="18" charset="0"/>
              </a:rPr>
              <a:t> </a:t>
            </a:r>
            <a:endParaRPr lang="lt-LT" altLang="en-US" sz="900">
              <a:latin typeface="Times New Roman" pitchFamily="18" charset="0"/>
            </a:endParaRPr>
          </a:p>
          <a:p>
            <a:pPr>
              <a:spcBef>
                <a:spcPct val="0"/>
              </a:spcBef>
              <a:buFontTx/>
              <a:buNone/>
            </a:pPr>
            <a:endParaRPr lang="lt-LT" altLang="en-US" sz="2400">
              <a:latin typeface="Times New Roman" pitchFamily="18" charset="0"/>
              <a:cs typeface="Arial" pitchFamily="34" charset="0"/>
            </a:endParaRPr>
          </a:p>
        </p:txBody>
      </p:sp>
      <p:sp>
        <p:nvSpPr>
          <p:cNvPr id="23557" name="Rectangle 5"/>
          <p:cNvSpPr>
            <a:spLocks noChangeArrowheads="1"/>
          </p:cNvSpPr>
          <p:nvPr/>
        </p:nvSpPr>
        <p:spPr bwMode="auto">
          <a:xfrm>
            <a:off x="2130425" y="115888"/>
            <a:ext cx="6762750" cy="1441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2400" b="1">
                <a:latin typeface="Times New Roman" pitchFamily="18" charset="0"/>
              </a:rPr>
              <a:t>The Nobel Prize in Physics 1956</a:t>
            </a:r>
            <a:r>
              <a:rPr lang="lt-LT" altLang="en-US" sz="2400">
                <a:latin typeface="Times New Roman" pitchFamily="18" charset="0"/>
              </a:rPr>
              <a:t> </a:t>
            </a:r>
            <a:endParaRPr lang="lt-LT" altLang="en-US" sz="2400">
              <a:latin typeface="Times New Roman" pitchFamily="18" charset="0"/>
              <a:cs typeface="Arial" pitchFamily="34" charset="0"/>
            </a:endParaRPr>
          </a:p>
          <a:p>
            <a:pPr algn="just" eaLnBrk="1" hangingPunct="1">
              <a:spcBef>
                <a:spcPct val="0"/>
              </a:spcBef>
              <a:buFontTx/>
              <a:buNone/>
            </a:pPr>
            <a:r>
              <a:rPr lang="lt-LT" altLang="en-US" sz="2400">
                <a:solidFill>
                  <a:srgbClr val="666666"/>
                </a:solidFill>
                <a:cs typeface="Arial" pitchFamily="34" charset="0"/>
              </a:rPr>
              <a:t>"for their researches on semiconductors and their discovery of the transistor effect"</a:t>
            </a:r>
            <a:endParaRPr lang="lt-LT" altLang="en-US" sz="2400">
              <a:latin typeface="Times New Roman" pitchFamily="18" charset="0"/>
            </a:endParaRPr>
          </a:p>
          <a:p>
            <a:pPr algn="just">
              <a:spcBef>
                <a:spcPct val="0"/>
              </a:spcBef>
              <a:buFontTx/>
              <a:buNone/>
            </a:pPr>
            <a:endParaRPr lang="lt-LT" altLang="en-US" sz="2400">
              <a:latin typeface="Times New Roman" pitchFamily="18" charset="0"/>
              <a:cs typeface="Arial" pitchFamily="34" charset="0"/>
            </a:endParaRPr>
          </a:p>
        </p:txBody>
      </p:sp>
      <p:pic>
        <p:nvPicPr>
          <p:cNvPr id="23558" name="Picture 6" descr="http://www.nobel.se/physics/laureates/1956/shockley.jpg"/>
          <p:cNvPicPr>
            <a:picLocks noChangeAspect="1" noChangeArrowheads="1"/>
          </p:cNvPicPr>
          <p:nvPr/>
        </p:nvPicPr>
        <p:blipFill>
          <a:blip r:embed="rId2" r:link="rId3">
            <a:extLst>
              <a:ext uri="{28A0092B-C50C-407E-A947-70E740481C1C}">
                <a14:useLocalDpi xmlns:a14="http://schemas.microsoft.com/office/drawing/2010/main" val="0"/>
              </a:ext>
            </a:extLst>
          </a:blip>
          <a:srcRect/>
          <a:stretch>
            <a:fillRect/>
          </a:stretch>
        </p:blipFill>
        <p:spPr bwMode="auto">
          <a:xfrm>
            <a:off x="955675" y="620713"/>
            <a:ext cx="9525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9" name="Picture 7" descr="http://www.nobel.se/physics/laureates/1956/bardeen.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595313" y="2636838"/>
            <a:ext cx="9525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0" name="Rectangle 8"/>
          <p:cNvSpPr>
            <a:spLocks noChangeArrowheads="1"/>
          </p:cNvSpPr>
          <p:nvPr/>
        </p:nvSpPr>
        <p:spPr bwMode="auto">
          <a:xfrm>
            <a:off x="395288" y="1860550"/>
            <a:ext cx="15843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800" b="1">
                <a:latin typeface="Verdana" pitchFamily="34" charset="0"/>
              </a:rPr>
              <a:t> </a:t>
            </a:r>
            <a:r>
              <a:rPr lang="lt-LT" altLang="en-US" sz="900" b="1">
                <a:latin typeface="Verdana" pitchFamily="34" charset="0"/>
              </a:rPr>
              <a:t>William B</a:t>
            </a:r>
            <a:r>
              <a:rPr lang="en-US" altLang="en-US" sz="900" b="1">
                <a:latin typeface="Verdana" pitchFamily="34" charset="0"/>
              </a:rPr>
              <a:t>.</a:t>
            </a:r>
            <a:r>
              <a:rPr lang="lt-LT" altLang="en-US" sz="900" b="1">
                <a:latin typeface="Verdana" pitchFamily="34" charset="0"/>
              </a:rPr>
              <a:t> Shockley</a:t>
            </a:r>
            <a:r>
              <a:rPr lang="lt-LT" altLang="en-US" sz="900">
                <a:latin typeface="Verdana" pitchFamily="34" charset="0"/>
              </a:rPr>
              <a:t>  Semiconductor Laboratory of Beckman Instruments Inc. , USA</a:t>
            </a:r>
            <a:endParaRPr lang="lt-LT" altLang="en-US" sz="900">
              <a:latin typeface="Times New Roman" pitchFamily="18" charset="0"/>
              <a:cs typeface="Arial" pitchFamily="34" charset="0"/>
            </a:endParaRPr>
          </a:p>
        </p:txBody>
      </p:sp>
      <p:sp>
        <p:nvSpPr>
          <p:cNvPr id="23561" name="Rectangle 9"/>
          <p:cNvSpPr>
            <a:spLocks noChangeArrowheads="1"/>
          </p:cNvSpPr>
          <p:nvPr/>
        </p:nvSpPr>
        <p:spPr bwMode="auto">
          <a:xfrm>
            <a:off x="588963" y="4005263"/>
            <a:ext cx="1174750" cy="7762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800" b="1">
                <a:latin typeface="Verdana" pitchFamily="34" charset="0"/>
              </a:rPr>
              <a:t> </a:t>
            </a:r>
            <a:r>
              <a:rPr lang="lt-LT" altLang="en-US" sz="900" b="1">
                <a:latin typeface="Verdana" pitchFamily="34" charset="0"/>
              </a:rPr>
              <a:t>John Bardeen</a:t>
            </a:r>
            <a:r>
              <a:rPr lang="lt-LT" altLang="en-US" sz="900">
                <a:latin typeface="Verdana" pitchFamily="34" charset="0"/>
              </a:rPr>
              <a:t> </a:t>
            </a:r>
            <a:endParaRPr lang="en-US" altLang="en-US" sz="900">
              <a:latin typeface="Verdana" pitchFamily="34" charset="0"/>
            </a:endParaRPr>
          </a:p>
          <a:p>
            <a:pPr algn="just" eaLnBrk="1" hangingPunct="1">
              <a:spcBef>
                <a:spcPct val="0"/>
              </a:spcBef>
              <a:buFontTx/>
              <a:buNone/>
            </a:pPr>
            <a:r>
              <a:rPr lang="lt-LT" altLang="en-US" sz="900">
                <a:latin typeface="Verdana" pitchFamily="34" charset="0"/>
              </a:rPr>
              <a:t>U of Illinois Urbana, IL, USA</a:t>
            </a:r>
            <a:endParaRPr lang="lt-LT" altLang="en-US" sz="900">
              <a:latin typeface="Times New Roman" pitchFamily="18" charset="0"/>
              <a:cs typeface="Arial" pitchFamily="34" charset="0"/>
            </a:endParaRPr>
          </a:p>
        </p:txBody>
      </p:sp>
      <p:sp>
        <p:nvSpPr>
          <p:cNvPr id="23562" name="Rectangle 10"/>
          <p:cNvSpPr>
            <a:spLocks noChangeArrowheads="1"/>
          </p:cNvSpPr>
          <p:nvPr/>
        </p:nvSpPr>
        <p:spPr bwMode="auto">
          <a:xfrm>
            <a:off x="611188" y="5949950"/>
            <a:ext cx="1368425" cy="776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800" b="1">
                <a:latin typeface="Verdana" pitchFamily="34" charset="0"/>
              </a:rPr>
              <a:t> </a:t>
            </a:r>
            <a:r>
              <a:rPr lang="lt-LT" altLang="en-US" sz="900" b="1">
                <a:latin typeface="Verdana" pitchFamily="34" charset="0"/>
              </a:rPr>
              <a:t>Walter H</a:t>
            </a:r>
            <a:r>
              <a:rPr lang="en-US" altLang="en-US" sz="900" b="1">
                <a:latin typeface="Verdana" pitchFamily="34" charset="0"/>
              </a:rPr>
              <a:t>.</a:t>
            </a:r>
            <a:r>
              <a:rPr lang="lt-LT" altLang="en-US" sz="900" b="1">
                <a:latin typeface="Verdana" pitchFamily="34" charset="0"/>
              </a:rPr>
              <a:t>Brattain</a:t>
            </a:r>
            <a:r>
              <a:rPr lang="lt-LT" altLang="en-US" sz="900">
                <a:latin typeface="Verdana" pitchFamily="34" charset="0"/>
              </a:rPr>
              <a:t> </a:t>
            </a:r>
            <a:endParaRPr lang="en-US" altLang="en-US" sz="900">
              <a:latin typeface="Verdana" pitchFamily="34" charset="0"/>
            </a:endParaRPr>
          </a:p>
          <a:p>
            <a:pPr eaLnBrk="1" hangingPunct="1">
              <a:spcBef>
                <a:spcPct val="0"/>
              </a:spcBef>
              <a:buFontTx/>
              <a:buNone/>
            </a:pPr>
            <a:r>
              <a:rPr lang="lt-LT" altLang="en-US" sz="900">
                <a:latin typeface="Verdana" pitchFamily="34" charset="0"/>
              </a:rPr>
              <a:t>Bell Telephone Laboratories Murray Hill, NJ, USA</a:t>
            </a:r>
            <a:endParaRPr lang="lt-LT" altLang="en-US" sz="900">
              <a:latin typeface="Times New Roman" pitchFamily="18" charset="0"/>
              <a:cs typeface="Arial" pitchFamily="34" charset="0"/>
            </a:endParaRPr>
          </a:p>
        </p:txBody>
      </p:sp>
      <p:pic>
        <p:nvPicPr>
          <p:cNvPr id="23563" name="Picture 11" descr="http://www.nobel.se/physics/laureates/1956/brattain.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666750" y="4652963"/>
            <a:ext cx="9525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64" name="Picture 12" descr="I_tranzistoriu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411413" y="2647950"/>
            <a:ext cx="4176712" cy="33067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3565" name="Text Box 13"/>
          <p:cNvSpPr txBox="1">
            <a:spLocks noChangeArrowheads="1"/>
          </p:cNvSpPr>
          <p:nvPr/>
        </p:nvSpPr>
        <p:spPr bwMode="auto">
          <a:xfrm>
            <a:off x="3111500" y="6040438"/>
            <a:ext cx="235585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800">
                <a:cs typeface="Arial" pitchFamily="34" charset="0"/>
              </a:rPr>
              <a:t>Pirmasis tranzistorius</a:t>
            </a:r>
          </a:p>
        </p:txBody>
      </p:sp>
      <p:pic>
        <p:nvPicPr>
          <p:cNvPr id="13326" name="Picture 14"/>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6357938" y="1628775"/>
            <a:ext cx="2190750" cy="2232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3326"/>
                                        </p:tgtEl>
                                        <p:attrNameLst>
                                          <p:attrName>style.visibility</p:attrName>
                                        </p:attrNameLst>
                                      </p:cBhvr>
                                      <p:to>
                                        <p:strVal val="visible"/>
                                      </p:to>
                                    </p:set>
                                    <p:animEffect transition="in" filter="diamond(in)">
                                      <p:cBhvr>
                                        <p:cTn id="7" dur="2000"/>
                                        <p:tgtEl>
                                          <p:spTgt spid="133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Rectangle 2"/>
          <p:cNvSpPr>
            <a:spLocks noGrp="1" noChangeArrowheads="1"/>
          </p:cNvSpPr>
          <p:nvPr>
            <p:ph type="ctrTitle"/>
          </p:nvPr>
        </p:nvSpPr>
        <p:spPr>
          <a:xfrm>
            <a:off x="0" y="5394325"/>
            <a:ext cx="9067800" cy="914400"/>
          </a:xfrm>
        </p:spPr>
        <p:txBody>
          <a:bodyPr/>
          <a:lstStyle/>
          <a:p>
            <a:pPr eaLnBrk="1" hangingPunct="1">
              <a:lnSpc>
                <a:spcPts val="2500"/>
              </a:lnSpc>
              <a:spcBef>
                <a:spcPts val="1000"/>
              </a:spcBef>
              <a:spcAft>
                <a:spcPts val="1000"/>
              </a:spcAft>
            </a:pPr>
            <a:r>
              <a:rPr lang="lt-LT" altLang="en-US" sz="2800" b="1" smtClean="0">
                <a:solidFill>
                  <a:srgbClr val="CC3300"/>
                </a:solidFill>
              </a:rPr>
              <a:t>P.Brazdžiūnas  </a:t>
            </a:r>
            <a:r>
              <a:rPr lang="lt-LT" altLang="en-US" sz="2400" b="1" smtClean="0">
                <a:solidFill>
                  <a:srgbClr val="CC3300"/>
                </a:solidFill>
              </a:rPr>
              <a:t> J.Viščakas   </a:t>
            </a:r>
            <a:r>
              <a:rPr lang="lt-LT" altLang="en-US" sz="2800" b="1" smtClean="0">
                <a:solidFill>
                  <a:srgbClr val="CC3300"/>
                </a:solidFill>
              </a:rPr>
              <a:t>J.Požela</a:t>
            </a:r>
            <a:r>
              <a:rPr lang="lt-LT" altLang="en-US" sz="2400" b="1" smtClean="0">
                <a:solidFill>
                  <a:srgbClr val="CC3300"/>
                </a:solidFill>
              </a:rPr>
              <a:t> </a:t>
            </a:r>
            <a:r>
              <a:rPr lang="lt-LT" altLang="en-US" sz="1600" b="1" smtClean="0">
                <a:solidFill>
                  <a:srgbClr val="008000"/>
                </a:solidFill>
              </a:rPr>
              <a:t>(A.Joffe m-la)</a:t>
            </a:r>
            <a:endParaRPr lang="en-GB" altLang="en-US" sz="2400" b="1" smtClean="0">
              <a:solidFill>
                <a:srgbClr val="CC3300"/>
              </a:solidFill>
            </a:endParaRPr>
          </a:p>
        </p:txBody>
      </p:sp>
      <p:pic>
        <p:nvPicPr>
          <p:cNvPr id="24579" name="Picture 4" descr="vu"/>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9538" y="50800"/>
            <a:ext cx="814387" cy="91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4580" name="Text Box 5"/>
          <p:cNvSpPr txBox="1">
            <a:spLocks noChangeArrowheads="1"/>
          </p:cNvSpPr>
          <p:nvPr/>
        </p:nvSpPr>
        <p:spPr bwMode="auto">
          <a:xfrm>
            <a:off x="1447800" y="228600"/>
            <a:ext cx="73152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lt-LT" altLang="en-US" sz="2800">
                <a:latin typeface="Times New Roman" pitchFamily="18" charset="0"/>
              </a:rPr>
              <a:t>Lietuvos fizikos pradininkai</a:t>
            </a:r>
            <a:endParaRPr lang="en-GB" altLang="en-US" sz="2800">
              <a:latin typeface="Times New Roman" pitchFamily="18" charset="0"/>
            </a:endParaRPr>
          </a:p>
        </p:txBody>
      </p:sp>
      <p:graphicFrame>
        <p:nvGraphicFramePr>
          <p:cNvPr id="24581" name="Object 10"/>
          <p:cNvGraphicFramePr>
            <a:graphicFrameLocks noChangeAspect="1"/>
          </p:cNvGraphicFramePr>
          <p:nvPr/>
        </p:nvGraphicFramePr>
        <p:xfrm>
          <a:off x="6383338" y="1422400"/>
          <a:ext cx="2193925" cy="3159125"/>
        </p:xfrm>
        <a:graphic>
          <a:graphicData uri="http://schemas.openxmlformats.org/presentationml/2006/ole">
            <mc:AlternateContent xmlns:mc="http://schemas.openxmlformats.org/markup-compatibility/2006">
              <mc:Choice xmlns:v="urn:schemas-microsoft-com:vml" Requires="v">
                <p:oleObj spid="_x0000_s24608" name="Photo Editor Photo" r:id="rId4" imgW="2943636" imgH="4238095" progId="MSPhotoEd.3">
                  <p:embed/>
                </p:oleObj>
              </mc:Choice>
              <mc:Fallback>
                <p:oleObj name="Photo Editor Photo" r:id="rId4" imgW="2943636" imgH="4238095" progId="MSPhotoEd.3">
                  <p:embed/>
                  <p:pic>
                    <p:nvPicPr>
                      <p:cNvPr id="0" name="Object 10"/>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383338" y="1422400"/>
                        <a:ext cx="2193925" cy="3159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2" name="Object 11"/>
          <p:cNvGraphicFramePr>
            <a:graphicFrameLocks noChangeAspect="1"/>
          </p:cNvGraphicFramePr>
          <p:nvPr/>
        </p:nvGraphicFramePr>
        <p:xfrm>
          <a:off x="3635375" y="1412875"/>
          <a:ext cx="2279650" cy="3054350"/>
        </p:xfrm>
        <a:graphic>
          <a:graphicData uri="http://schemas.openxmlformats.org/presentationml/2006/ole">
            <mc:AlternateContent xmlns:mc="http://schemas.openxmlformats.org/markup-compatibility/2006">
              <mc:Choice xmlns:v="urn:schemas-microsoft-com:vml" Requires="v">
                <p:oleObj spid="_x0000_s24609" name="Photo Editor Photo" r:id="rId6" imgW="2800741" imgH="3753374" progId="MSPhotoEd.3">
                  <p:embed/>
                </p:oleObj>
              </mc:Choice>
              <mc:Fallback>
                <p:oleObj name="Photo Editor Photo" r:id="rId6" imgW="2800741" imgH="3753374" progId="MSPhotoEd.3">
                  <p:embed/>
                  <p:pic>
                    <p:nvPicPr>
                      <p:cNvPr id="0" name="Object 11"/>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35375" y="1412875"/>
                        <a:ext cx="2279650" cy="3054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4583" name="Object 12"/>
          <p:cNvGraphicFramePr>
            <a:graphicFrameLocks noChangeAspect="1"/>
          </p:cNvGraphicFramePr>
          <p:nvPr/>
        </p:nvGraphicFramePr>
        <p:xfrm>
          <a:off x="900113" y="1485900"/>
          <a:ext cx="2230437" cy="3095625"/>
        </p:xfrm>
        <a:graphic>
          <a:graphicData uri="http://schemas.openxmlformats.org/presentationml/2006/ole">
            <mc:AlternateContent xmlns:mc="http://schemas.openxmlformats.org/markup-compatibility/2006">
              <mc:Choice xmlns:v="urn:schemas-microsoft-com:vml" Requires="v">
                <p:oleObj spid="_x0000_s24610" name="Photo Editor Photo" r:id="rId8" imgW="2734057" imgH="3790476" progId="MSPhotoEd.3">
                  <p:embed/>
                </p:oleObj>
              </mc:Choice>
              <mc:Fallback>
                <p:oleObj name="Photo Editor Photo" r:id="rId8" imgW="2734057" imgH="3790476" progId="MSPhotoEd.3">
                  <p:embed/>
                  <p:pic>
                    <p:nvPicPr>
                      <p:cNvPr id="0" name="Object 12"/>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900113" y="1485900"/>
                        <a:ext cx="2230437" cy="3095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pSp>
        <p:nvGrpSpPr>
          <p:cNvPr id="24584" name="Group 19"/>
          <p:cNvGrpSpPr>
            <a:grpSpLocks/>
          </p:cNvGrpSpPr>
          <p:nvPr/>
        </p:nvGrpSpPr>
        <p:grpSpPr bwMode="auto">
          <a:xfrm>
            <a:off x="5651500" y="333375"/>
            <a:ext cx="3124200" cy="457200"/>
            <a:chOff x="240" y="2304"/>
            <a:chExt cx="1104" cy="288"/>
          </a:xfrm>
        </p:grpSpPr>
        <p:sp>
          <p:nvSpPr>
            <p:cNvPr id="24585" name="Oval 20"/>
            <p:cNvSpPr>
              <a:spLocks noChangeArrowheads="1"/>
            </p:cNvSpPr>
            <p:nvPr/>
          </p:nvSpPr>
          <p:spPr bwMode="auto">
            <a:xfrm>
              <a:off x="240" y="2304"/>
              <a:ext cx="1104" cy="288"/>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4586" name="Text Box 21"/>
            <p:cNvSpPr txBox="1">
              <a:spLocks noChangeArrowheads="1"/>
            </p:cNvSpPr>
            <p:nvPr/>
          </p:nvSpPr>
          <p:spPr bwMode="auto">
            <a:xfrm>
              <a:off x="432" y="2304"/>
              <a:ext cx="768"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50000"/>
                </a:spcBef>
                <a:buFontTx/>
                <a:buNone/>
              </a:pPr>
              <a:r>
                <a:rPr lang="lt-LT" altLang="en-US" sz="2400">
                  <a:latin typeface="Times New Roman" pitchFamily="18" charset="0"/>
                </a:rPr>
                <a:t>Puslaidininkiai</a:t>
              </a:r>
              <a:endParaRPr lang="en-GB" altLang="en-US" sz="2400">
                <a:latin typeface="Times New Roman" pitchFamily="18" charset="0"/>
              </a:endParaRPr>
            </a:p>
          </p:txBody>
        </p:sp>
      </p:gr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ChangeArrowheads="1"/>
          </p:cNvSpPr>
          <p:nvPr/>
        </p:nvSpPr>
        <p:spPr bwMode="auto">
          <a:xfrm>
            <a:off x="-257175" y="64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03" name="Rectangle 3"/>
          <p:cNvSpPr>
            <a:spLocks noChangeArrowheads="1"/>
          </p:cNvSpPr>
          <p:nvPr/>
        </p:nvSpPr>
        <p:spPr bwMode="auto">
          <a:xfrm>
            <a:off x="-257175" y="64135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04" name="Rectangle 4"/>
          <p:cNvSpPr>
            <a:spLocks noChangeArrowheads="1"/>
          </p:cNvSpPr>
          <p:nvPr/>
        </p:nvSpPr>
        <p:spPr bwMode="auto">
          <a:xfrm>
            <a:off x="174625" y="355600"/>
            <a:ext cx="8863013"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b="1">
                <a:latin typeface="Times New Roman" pitchFamily="18" charset="0"/>
              </a:rPr>
              <a:t>Puslaidininkiai </a:t>
            </a:r>
            <a:r>
              <a:rPr lang="en-US" altLang="en-US" b="1">
                <a:latin typeface="Times New Roman" pitchFamily="18" charset="0"/>
              </a:rPr>
              <a:t>Lietuv</a:t>
            </a:r>
            <a:r>
              <a:rPr lang="lt-LT" altLang="en-US" b="1">
                <a:latin typeface="Times New Roman" pitchFamily="18" charset="0"/>
              </a:rPr>
              <a:t>oje</a:t>
            </a:r>
            <a:endParaRPr lang="en-GB" altLang="en-US" b="1">
              <a:latin typeface="Times New Roman" pitchFamily="18" charset="0"/>
            </a:endParaRPr>
          </a:p>
        </p:txBody>
      </p:sp>
      <p:grpSp>
        <p:nvGrpSpPr>
          <p:cNvPr id="25605" name="Group 5"/>
          <p:cNvGrpSpPr>
            <a:grpSpLocks/>
          </p:cNvGrpSpPr>
          <p:nvPr/>
        </p:nvGrpSpPr>
        <p:grpSpPr bwMode="auto">
          <a:xfrm>
            <a:off x="381000" y="1441450"/>
            <a:ext cx="4119563" cy="2262188"/>
            <a:chOff x="576" y="1344"/>
            <a:chExt cx="2256" cy="1200"/>
          </a:xfrm>
        </p:grpSpPr>
        <p:sp>
          <p:nvSpPr>
            <p:cNvPr id="25614" name="Oval 6"/>
            <p:cNvSpPr>
              <a:spLocks noChangeArrowheads="1"/>
            </p:cNvSpPr>
            <p:nvPr/>
          </p:nvSpPr>
          <p:spPr bwMode="auto">
            <a:xfrm>
              <a:off x="576" y="1344"/>
              <a:ext cx="2256" cy="1200"/>
            </a:xfrm>
            <a:prstGeom prst="ellipse">
              <a:avLst/>
            </a:prstGeom>
            <a:solidFill>
              <a:schemeClr val="folHlink"/>
            </a:solidFill>
            <a:ln w="9525">
              <a:solidFill>
                <a:schemeClr val="accent1"/>
              </a:solidFill>
              <a:round/>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15" name="Text Box 7"/>
            <p:cNvSpPr txBox="1">
              <a:spLocks noChangeArrowheads="1"/>
            </p:cNvSpPr>
            <p:nvPr/>
          </p:nvSpPr>
          <p:spPr bwMode="auto">
            <a:xfrm>
              <a:off x="624" y="1680"/>
              <a:ext cx="2112" cy="734"/>
            </a:xfrm>
            <a:prstGeom prst="rect">
              <a:avLst/>
            </a:prstGeom>
            <a:solidFill>
              <a:schemeClr val="folHlink"/>
            </a:solidFill>
            <a:ln w="9525">
              <a:solidFill>
                <a:schemeClr val="accent1"/>
              </a:solidFill>
              <a:miter lim="800000"/>
              <a:headEnd/>
              <a:tailEnd/>
            </a:ln>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lt-LT" altLang="en-US" sz="2800">
                  <a:latin typeface="Times New Roman" pitchFamily="18" charset="0"/>
                </a:rPr>
                <a:t>Karšti elektronai ir plazma puslaidininkiuose Mik</a:t>
              </a:r>
              <a:r>
                <a:rPr lang="en-US" altLang="en-US" sz="2800">
                  <a:latin typeface="Times New Roman" pitchFamily="18" charset="0"/>
                </a:rPr>
                <a:t>r</a:t>
              </a:r>
              <a:r>
                <a:rPr lang="lt-LT" altLang="en-US" sz="2800">
                  <a:latin typeface="Times New Roman" pitchFamily="18" charset="0"/>
                </a:rPr>
                <a:t>obangos, terahercai</a:t>
              </a:r>
              <a:endParaRPr lang="en-GB" altLang="en-US" sz="2800">
                <a:latin typeface="Times New Roman" pitchFamily="18" charset="0"/>
              </a:endParaRPr>
            </a:p>
          </p:txBody>
        </p:sp>
      </p:grpSp>
      <p:grpSp>
        <p:nvGrpSpPr>
          <p:cNvPr id="25606" name="Group 8"/>
          <p:cNvGrpSpPr>
            <a:grpSpLocks/>
          </p:cNvGrpSpPr>
          <p:nvPr/>
        </p:nvGrpSpPr>
        <p:grpSpPr bwMode="auto">
          <a:xfrm>
            <a:off x="4572000" y="1447800"/>
            <a:ext cx="4267200" cy="2184400"/>
            <a:chOff x="576" y="1344"/>
            <a:chExt cx="2256" cy="1200"/>
          </a:xfrm>
        </p:grpSpPr>
        <p:sp>
          <p:nvSpPr>
            <p:cNvPr id="25612" name="Oval 9"/>
            <p:cNvSpPr>
              <a:spLocks noChangeArrowheads="1"/>
            </p:cNvSpPr>
            <p:nvPr/>
          </p:nvSpPr>
          <p:spPr bwMode="auto">
            <a:xfrm>
              <a:off x="576" y="1344"/>
              <a:ext cx="2256" cy="1200"/>
            </a:xfrm>
            <a:prstGeom prst="ellipse">
              <a:avLst/>
            </a:prstGeom>
            <a:solidFill>
              <a:schemeClr val="folHlink"/>
            </a:solidFill>
            <a:ln w="9525">
              <a:solidFill>
                <a:schemeClr val="accent1"/>
              </a:solidFill>
              <a:round/>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13" name="Text Box 10"/>
            <p:cNvSpPr txBox="1">
              <a:spLocks noChangeArrowheads="1"/>
            </p:cNvSpPr>
            <p:nvPr/>
          </p:nvSpPr>
          <p:spPr bwMode="auto">
            <a:xfrm>
              <a:off x="624" y="1680"/>
              <a:ext cx="2112" cy="759"/>
            </a:xfrm>
            <a:prstGeom prst="rect">
              <a:avLst/>
            </a:prstGeom>
            <a:solidFill>
              <a:schemeClr val="folHlink"/>
            </a:solidFill>
            <a:ln w="9525">
              <a:solidFill>
                <a:schemeClr val="accent1"/>
              </a:solidFill>
              <a:miter lim="800000"/>
              <a:headEnd/>
              <a:tailEnd/>
            </a:ln>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lt-LT" altLang="en-US" sz="2800">
                  <a:latin typeface="Times New Roman" pitchFamily="18" charset="0"/>
                </a:rPr>
                <a:t>Elektrofotografija ir netvarkūs puslaidininkiai, organika</a:t>
              </a:r>
              <a:endParaRPr lang="en-GB" altLang="en-US" sz="2800">
                <a:latin typeface="Times New Roman" pitchFamily="18" charset="0"/>
              </a:endParaRPr>
            </a:p>
          </p:txBody>
        </p:sp>
      </p:grpSp>
      <p:grpSp>
        <p:nvGrpSpPr>
          <p:cNvPr id="25607" name="Group 11"/>
          <p:cNvGrpSpPr>
            <a:grpSpLocks/>
          </p:cNvGrpSpPr>
          <p:nvPr/>
        </p:nvGrpSpPr>
        <p:grpSpPr bwMode="auto">
          <a:xfrm>
            <a:off x="76200" y="4038600"/>
            <a:ext cx="8915400" cy="2270125"/>
            <a:chOff x="144" y="2544"/>
            <a:chExt cx="5616" cy="1745"/>
          </a:xfrm>
        </p:grpSpPr>
        <p:sp>
          <p:nvSpPr>
            <p:cNvPr id="25608" name="Oval 12"/>
            <p:cNvSpPr>
              <a:spLocks noChangeArrowheads="1"/>
            </p:cNvSpPr>
            <p:nvPr/>
          </p:nvSpPr>
          <p:spPr bwMode="auto">
            <a:xfrm>
              <a:off x="2976" y="2544"/>
              <a:ext cx="2784" cy="1732"/>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09" name="Text Box 13"/>
            <p:cNvSpPr txBox="1">
              <a:spLocks noChangeArrowheads="1"/>
            </p:cNvSpPr>
            <p:nvPr/>
          </p:nvSpPr>
          <p:spPr bwMode="auto">
            <a:xfrm>
              <a:off x="3168" y="2880"/>
              <a:ext cx="2384" cy="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lt-LT" altLang="en-US" sz="2800">
                  <a:solidFill>
                    <a:schemeClr val="tx2"/>
                  </a:solidFill>
                  <a:latin typeface="Times New Roman" pitchFamily="18" charset="0"/>
                </a:rPr>
                <a:t>Galingu lazeriu sužadinti puslaidininkiai, fotoniniai kristalai ir optoelektronika</a:t>
              </a:r>
              <a:endParaRPr lang="en-GB" altLang="en-US" sz="2800">
                <a:solidFill>
                  <a:schemeClr val="tx2"/>
                </a:solidFill>
                <a:latin typeface="Times New Roman" pitchFamily="18" charset="0"/>
              </a:endParaRPr>
            </a:p>
          </p:txBody>
        </p:sp>
        <p:sp>
          <p:nvSpPr>
            <p:cNvPr id="25610" name="Oval 14"/>
            <p:cNvSpPr>
              <a:spLocks noChangeArrowheads="1"/>
            </p:cNvSpPr>
            <p:nvPr/>
          </p:nvSpPr>
          <p:spPr bwMode="auto">
            <a:xfrm>
              <a:off x="144" y="2592"/>
              <a:ext cx="2832" cy="1697"/>
            </a:xfrm>
            <a:prstGeom prst="ellipse">
              <a:avLst/>
            </a:prstGeom>
            <a:solidFill>
              <a:schemeClr val="accent1"/>
            </a:solidFill>
            <a:ln w="9525">
              <a:solidFill>
                <a:schemeClr val="tx1"/>
              </a:solidFill>
              <a:round/>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sp>
          <p:nvSpPr>
            <p:cNvPr id="25611" name="Text Box 15"/>
            <p:cNvSpPr txBox="1">
              <a:spLocks noChangeArrowheads="1"/>
            </p:cNvSpPr>
            <p:nvPr/>
          </p:nvSpPr>
          <p:spPr bwMode="auto">
            <a:xfrm>
              <a:off x="384" y="2880"/>
              <a:ext cx="2411" cy="138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lt-LT" altLang="en-US" sz="2800">
                  <a:latin typeface="Times New Roman" pitchFamily="18" charset="0"/>
                </a:rPr>
                <a:t>Fotolaidumas ir defektai puslaidininkiuose, nanodariniai ir mikroelektronika</a:t>
              </a:r>
              <a:endParaRPr lang="en-GB" altLang="en-US" sz="2800">
                <a:latin typeface="Times New Roman" pitchFamily="18" charset="0"/>
              </a:endParaRPr>
            </a:p>
          </p:txBody>
        </p:sp>
      </p:grpSp>
    </p:spTree>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2" name="Group 2"/>
          <p:cNvGrpSpPr>
            <a:grpSpLocks/>
          </p:cNvGrpSpPr>
          <p:nvPr/>
        </p:nvGrpSpPr>
        <p:grpSpPr bwMode="auto">
          <a:xfrm>
            <a:off x="71438" y="1125538"/>
            <a:ext cx="3205162" cy="5256212"/>
            <a:chOff x="1701" y="1881"/>
            <a:chExt cx="9000" cy="12390"/>
          </a:xfrm>
        </p:grpSpPr>
        <p:grpSp>
          <p:nvGrpSpPr>
            <p:cNvPr id="27661" name="Group 3"/>
            <p:cNvGrpSpPr>
              <a:grpSpLocks/>
            </p:cNvGrpSpPr>
            <p:nvPr/>
          </p:nvGrpSpPr>
          <p:grpSpPr bwMode="auto">
            <a:xfrm>
              <a:off x="1701" y="1881"/>
              <a:ext cx="8130" cy="12390"/>
              <a:chOff x="1712" y="1712"/>
              <a:chExt cx="8130" cy="12390"/>
            </a:xfrm>
          </p:grpSpPr>
          <p:pic>
            <p:nvPicPr>
              <p:cNvPr id="27663" name="Picture 4" descr="msoC340F"/>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712" y="1712"/>
                <a:ext cx="8130" cy="1239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27664" name="Object 5"/>
              <p:cNvGraphicFramePr>
                <a:graphicFrameLocks noChangeAspect="1"/>
              </p:cNvGraphicFramePr>
              <p:nvPr/>
            </p:nvGraphicFramePr>
            <p:xfrm>
              <a:off x="3321" y="6021"/>
              <a:ext cx="6480" cy="1329"/>
            </p:xfrm>
            <a:graphic>
              <a:graphicData uri="http://schemas.openxmlformats.org/presentationml/2006/ole">
                <mc:AlternateContent xmlns:mc="http://schemas.openxmlformats.org/markup-compatibility/2006">
                  <mc:Choice xmlns:v="urn:schemas-microsoft-com:vml" Requires="v">
                    <p:oleObj spid="_x0000_s27693" name="Photo Editor nuotrauka" r:id="rId4" imgW="7171429" imgH="1457143" progId="MSPhotoEd.3">
                      <p:embed/>
                    </p:oleObj>
                  </mc:Choice>
                  <mc:Fallback>
                    <p:oleObj name="Photo Editor nuotrauka" r:id="rId4" imgW="7171429" imgH="1457143" progId="MSPhotoEd.3">
                      <p:embed/>
                      <p:pic>
                        <p:nvPicPr>
                          <p:cNvPr id="0" name="Object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321" y="6021"/>
                            <a:ext cx="6480" cy="132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graphicFrame>
          <p:nvGraphicFramePr>
            <p:cNvPr id="27662" name="Object 6"/>
            <p:cNvGraphicFramePr>
              <a:graphicFrameLocks noChangeAspect="1"/>
            </p:cNvGraphicFramePr>
            <p:nvPr/>
          </p:nvGraphicFramePr>
          <p:xfrm>
            <a:off x="4041" y="11061"/>
            <a:ext cx="6660" cy="2073"/>
          </p:xfrm>
          <a:graphic>
            <a:graphicData uri="http://schemas.openxmlformats.org/presentationml/2006/ole">
              <mc:AlternateContent xmlns:mc="http://schemas.openxmlformats.org/markup-compatibility/2006">
                <mc:Choice xmlns:v="urn:schemas-microsoft-com:vml" Requires="v">
                  <p:oleObj spid="_x0000_s27694" name="Photo Editor nuotrauka" r:id="rId6" imgW="3742857" imgH="1152381" progId="MSPhotoEd.3">
                    <p:embed/>
                  </p:oleObj>
                </mc:Choice>
                <mc:Fallback>
                  <p:oleObj name="Photo Editor nuotrauka" r:id="rId6" imgW="3742857" imgH="1152381" progId="MSPhotoEd.3">
                    <p:embed/>
                    <p:pic>
                      <p:nvPicPr>
                        <p:cNvPr id="0" name="Object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4041" y="11061"/>
                          <a:ext cx="6660" cy="207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20839" name="Rectangle 7"/>
          <p:cNvSpPr>
            <a:spLocks noChangeArrowheads="1"/>
          </p:cNvSpPr>
          <p:nvPr/>
        </p:nvSpPr>
        <p:spPr bwMode="auto">
          <a:xfrm>
            <a:off x="3560763" y="4797425"/>
            <a:ext cx="5507037" cy="1649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b="1">
                <a:solidFill>
                  <a:srgbClr val="008000"/>
                </a:solidFill>
                <a:cs typeface="Arial" pitchFamily="34" charset="0"/>
              </a:rPr>
              <a:t>AUTORIAI:</a:t>
            </a:r>
            <a:r>
              <a:rPr lang="en-US" altLang="en-US" sz="1800" b="1">
                <a:solidFill>
                  <a:srgbClr val="FF0000"/>
                </a:solidFill>
                <a:cs typeface="Arial" pitchFamily="34" charset="0"/>
              </a:rPr>
              <a:t>  </a:t>
            </a:r>
            <a:r>
              <a:rPr lang="lt-LT" altLang="en-US" sz="1800" b="1">
                <a:cs typeface="Arial" pitchFamily="34" charset="0"/>
              </a:rPr>
              <a:t>J.Viščakas</a:t>
            </a:r>
            <a:r>
              <a:rPr lang="lt-LT" altLang="en-US" sz="1800">
                <a:cs typeface="Arial" pitchFamily="34" charset="0"/>
              </a:rPr>
              <a:t> </a:t>
            </a:r>
            <a:r>
              <a:rPr lang="lt-LT" altLang="en-US" sz="1600">
                <a:solidFill>
                  <a:srgbClr val="FF0000"/>
                </a:solidFill>
                <a:cs typeface="Arial" pitchFamily="34" charset="0"/>
              </a:rPr>
              <a:t>(jo idėja, kad sukurtas sparčias fotovaržas galima pritaikyti kompiuterio “akims”, paremta ir pradžioje finansuota Vilniaus SM KB vadovo </a:t>
            </a:r>
            <a:r>
              <a:rPr lang="lt-LT" altLang="en-US" sz="1600" b="1">
                <a:solidFill>
                  <a:srgbClr val="FF0000"/>
                </a:solidFill>
                <a:cs typeface="Arial" pitchFamily="34" charset="0"/>
              </a:rPr>
              <a:t>L.Telksnio</a:t>
            </a:r>
            <a:r>
              <a:rPr lang="lt-LT" altLang="en-US" sz="1600">
                <a:solidFill>
                  <a:srgbClr val="FF0000"/>
                </a:solidFill>
                <a:cs typeface="Arial" pitchFamily="34" charset="0"/>
              </a:rPr>
              <a:t>)</a:t>
            </a:r>
            <a:r>
              <a:rPr lang="lt-LT" altLang="en-US" sz="1600">
                <a:cs typeface="Arial" pitchFamily="34" charset="0"/>
              </a:rPr>
              <a:t>,</a:t>
            </a:r>
            <a:r>
              <a:rPr lang="lt-LT" altLang="en-US" sz="1800">
                <a:cs typeface="Arial" pitchFamily="34" charset="0"/>
              </a:rPr>
              <a:t> </a:t>
            </a:r>
            <a:r>
              <a:rPr lang="lt-LT" altLang="en-US" sz="1800" b="1">
                <a:cs typeface="Arial" pitchFamily="34" charset="0"/>
              </a:rPr>
              <a:t>A.Matulionis </a:t>
            </a:r>
            <a:r>
              <a:rPr lang="lt-LT" altLang="en-US" sz="1800" b="1">
                <a:solidFill>
                  <a:srgbClr val="FF0000"/>
                </a:solidFill>
                <a:cs typeface="Arial" pitchFamily="34" charset="0"/>
              </a:rPr>
              <a:t>(elektrodai)</a:t>
            </a:r>
            <a:r>
              <a:rPr lang="lt-LT" altLang="en-US" sz="1800" b="1">
                <a:cs typeface="Arial" pitchFamily="34" charset="0"/>
              </a:rPr>
              <a:t>,</a:t>
            </a:r>
            <a:r>
              <a:rPr lang="lt-LT" altLang="en-US" sz="1800">
                <a:cs typeface="Arial" pitchFamily="34" charset="0"/>
              </a:rPr>
              <a:t> </a:t>
            </a:r>
            <a:r>
              <a:rPr lang="lt-LT" altLang="en-US" sz="1800" b="1">
                <a:cs typeface="Arial" pitchFamily="34" charset="0"/>
              </a:rPr>
              <a:t>A.Smilga</a:t>
            </a:r>
            <a:r>
              <a:rPr lang="lt-LT" altLang="en-US" sz="1800">
                <a:cs typeface="Arial" pitchFamily="34" charset="0"/>
              </a:rPr>
              <a:t> </a:t>
            </a:r>
            <a:r>
              <a:rPr lang="lt-LT" altLang="en-US" sz="1800" b="1">
                <a:solidFill>
                  <a:srgbClr val="FF0000"/>
                </a:solidFill>
                <a:cs typeface="Arial" pitchFamily="34" charset="0"/>
              </a:rPr>
              <a:t>(kontaktai)</a:t>
            </a:r>
            <a:r>
              <a:rPr lang="lt-LT" altLang="en-US" sz="1800" b="1">
                <a:cs typeface="Arial" pitchFamily="34" charset="0"/>
              </a:rPr>
              <a:t>,</a:t>
            </a:r>
            <a:r>
              <a:rPr lang="lt-LT" altLang="en-US" sz="1800">
                <a:cs typeface="Arial" pitchFamily="34" charset="0"/>
              </a:rPr>
              <a:t> </a:t>
            </a:r>
            <a:r>
              <a:rPr lang="lt-LT" altLang="en-US" sz="1800" b="1">
                <a:cs typeface="Arial" pitchFamily="34" charset="0"/>
              </a:rPr>
              <a:t>J.Vaitkus</a:t>
            </a:r>
            <a:r>
              <a:rPr lang="lt-LT" altLang="en-US" sz="1800">
                <a:cs typeface="Arial" pitchFamily="34" charset="0"/>
              </a:rPr>
              <a:t> </a:t>
            </a:r>
            <a:r>
              <a:rPr lang="lt-LT" altLang="en-US" sz="1800" b="1">
                <a:solidFill>
                  <a:srgbClr val="FF0000"/>
                </a:solidFill>
                <a:cs typeface="Arial" pitchFamily="34" charset="0"/>
              </a:rPr>
              <a:t>(fotojautrus sluoksnis)</a:t>
            </a:r>
            <a:r>
              <a:rPr lang="en-US" altLang="en-US" sz="1800">
                <a:cs typeface="Arial" pitchFamily="34" charset="0"/>
              </a:rPr>
              <a:t>. </a:t>
            </a:r>
            <a:r>
              <a:rPr lang="lt-LT" altLang="en-US" sz="1600">
                <a:cs typeface="Arial" pitchFamily="34" charset="0"/>
              </a:rPr>
              <a:t>”</a:t>
            </a:r>
            <a:r>
              <a:rPr lang="en-US" altLang="en-US" sz="1600">
                <a:cs typeface="Arial" pitchFamily="34" charset="0"/>
              </a:rPr>
              <a:t>Fotoliniuot</a:t>
            </a:r>
            <a:r>
              <a:rPr lang="lt-LT" altLang="en-US" sz="1600">
                <a:cs typeface="Arial" pitchFamily="34" charset="0"/>
              </a:rPr>
              <a:t>ė” įdiegta Rūta-702 įrenginyje (Vilniaus SM KB). </a:t>
            </a:r>
            <a:endParaRPr lang="en-US" altLang="en-US" sz="1600">
              <a:cs typeface="Arial" pitchFamily="34" charset="0"/>
            </a:endParaRPr>
          </a:p>
        </p:txBody>
      </p:sp>
      <p:graphicFrame>
        <p:nvGraphicFramePr>
          <p:cNvPr id="120840" name="Object 8"/>
          <p:cNvGraphicFramePr>
            <a:graphicFrameLocks noChangeAspect="1"/>
          </p:cNvGraphicFramePr>
          <p:nvPr/>
        </p:nvGraphicFramePr>
        <p:xfrm>
          <a:off x="3810000" y="304800"/>
          <a:ext cx="2063750" cy="2528888"/>
        </p:xfrm>
        <a:graphic>
          <a:graphicData uri="http://schemas.openxmlformats.org/presentationml/2006/ole">
            <mc:AlternateContent xmlns:mc="http://schemas.openxmlformats.org/markup-compatibility/2006">
              <mc:Choice xmlns:v="urn:schemas-microsoft-com:vml" Requires="v">
                <p:oleObj spid="_x0000_s27695" name="Photo House" r:id="rId8" imgW="331384615" imgH="406153846" progId="Photohse.Document">
                  <p:embed/>
                </p:oleObj>
              </mc:Choice>
              <mc:Fallback>
                <p:oleObj name="Photo House" r:id="rId8" imgW="331384615" imgH="406153846" progId="Photohse.Document">
                  <p:embed/>
                  <p:pic>
                    <p:nvPicPr>
                      <p:cNvPr id="0" name="Object 8"/>
                      <p:cNvPicPr>
                        <a:picLocks noChangeAspect="1" noChangeArrowheads="1"/>
                      </p:cNvPicPr>
                      <p:nvPr/>
                    </p:nvPicPr>
                    <p:blipFill>
                      <a:blip r:embed="rId9">
                        <a:lum bright="18000" contrast="6000"/>
                        <a:extLst>
                          <a:ext uri="{28A0092B-C50C-407E-A947-70E740481C1C}">
                            <a14:useLocalDpi xmlns:a14="http://schemas.microsoft.com/office/drawing/2010/main" val="0"/>
                          </a:ext>
                        </a:extLst>
                      </a:blip>
                      <a:srcRect/>
                      <a:stretch>
                        <a:fillRect/>
                      </a:stretch>
                    </p:blipFill>
                    <p:spPr bwMode="auto">
                      <a:xfrm>
                        <a:off x="3810000" y="304800"/>
                        <a:ext cx="2063750" cy="2528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120841" name="Object 9"/>
          <p:cNvGraphicFramePr>
            <a:graphicFrameLocks noChangeAspect="1"/>
          </p:cNvGraphicFramePr>
          <p:nvPr/>
        </p:nvGraphicFramePr>
        <p:xfrm>
          <a:off x="6019800" y="228600"/>
          <a:ext cx="2895600" cy="2743200"/>
        </p:xfrm>
        <a:graphic>
          <a:graphicData uri="http://schemas.openxmlformats.org/presentationml/2006/ole">
            <mc:AlternateContent xmlns:mc="http://schemas.openxmlformats.org/markup-compatibility/2006">
              <mc:Choice xmlns:v="urn:schemas-microsoft-com:vml" Requires="v">
                <p:oleObj spid="_x0000_s27696" name="Photo House" r:id="rId10" imgW="555692308" imgH="553846154" progId="Photohse.Document">
                  <p:embed/>
                </p:oleObj>
              </mc:Choice>
              <mc:Fallback>
                <p:oleObj name="Photo House" r:id="rId10" imgW="555692308" imgH="553846154" progId="Photohse.Document">
                  <p:embed/>
                  <p:pic>
                    <p:nvPicPr>
                      <p:cNvPr id="0" name="Object 9"/>
                      <p:cNvPicPr>
                        <a:picLocks noChangeAspect="1" noChangeArrowheads="1"/>
                      </p:cNvPicPr>
                      <p:nvPr/>
                    </p:nvPicPr>
                    <p:blipFill>
                      <a:blip r:embed="rId11">
                        <a:extLst>
                          <a:ext uri="{28A0092B-C50C-407E-A947-70E740481C1C}">
                            <a14:useLocalDpi xmlns:a14="http://schemas.microsoft.com/office/drawing/2010/main" val="0"/>
                          </a:ext>
                        </a:extLst>
                      </a:blip>
                      <a:srcRect t="3520" b="1430"/>
                      <a:stretch>
                        <a:fillRect/>
                      </a:stretch>
                    </p:blipFill>
                    <p:spPr bwMode="auto">
                      <a:xfrm>
                        <a:off x="6019800" y="228600"/>
                        <a:ext cx="2895600" cy="2743200"/>
                      </a:xfrm>
                      <a:prstGeom prst="rect">
                        <a:avLst/>
                      </a:prstGeom>
                      <a:noFill/>
                      <a:ln>
                        <a:noFill/>
                      </a:ln>
                      <a:effectLst>
                        <a:outerShdw dist="35921" dir="2700000" algn="ctr" rotWithShape="0">
                          <a:srgbClr val="00CCFF"/>
                        </a:outerShdw>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Lst>
                    </p:spPr>
                  </p:pic>
                </p:oleObj>
              </mc:Fallback>
            </mc:AlternateContent>
          </a:graphicData>
        </a:graphic>
      </p:graphicFrame>
      <p:sp>
        <p:nvSpPr>
          <p:cNvPr id="120842" name="Line 10"/>
          <p:cNvSpPr>
            <a:spLocks noChangeShapeType="1"/>
          </p:cNvSpPr>
          <p:nvPr/>
        </p:nvSpPr>
        <p:spPr bwMode="auto">
          <a:xfrm flipH="1" flipV="1">
            <a:off x="5029200" y="1524000"/>
            <a:ext cx="406400" cy="4065588"/>
          </a:xfrm>
          <a:prstGeom prst="line">
            <a:avLst/>
          </a:prstGeom>
          <a:noFill/>
          <a:ln w="57150" cmpd="thinThick">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3" name="Line 11"/>
          <p:cNvSpPr>
            <a:spLocks noChangeShapeType="1"/>
          </p:cNvSpPr>
          <p:nvPr/>
        </p:nvSpPr>
        <p:spPr bwMode="auto">
          <a:xfrm flipH="1" flipV="1">
            <a:off x="4572000" y="2276475"/>
            <a:ext cx="3497263" cy="3433763"/>
          </a:xfrm>
          <a:prstGeom prst="line">
            <a:avLst/>
          </a:prstGeom>
          <a:noFill/>
          <a:ln w="57150" cmpd="thinThick">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4" name="Line 12"/>
          <p:cNvSpPr>
            <a:spLocks noChangeShapeType="1"/>
          </p:cNvSpPr>
          <p:nvPr/>
        </p:nvSpPr>
        <p:spPr bwMode="auto">
          <a:xfrm flipH="1" flipV="1">
            <a:off x="8077200" y="1676400"/>
            <a:ext cx="23813" cy="3984625"/>
          </a:xfrm>
          <a:prstGeom prst="line">
            <a:avLst/>
          </a:prstGeom>
          <a:noFill/>
          <a:ln w="57150" cmpd="thinThick">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120845" name="Line 13"/>
          <p:cNvSpPr>
            <a:spLocks noChangeShapeType="1"/>
          </p:cNvSpPr>
          <p:nvPr/>
        </p:nvSpPr>
        <p:spPr bwMode="auto">
          <a:xfrm flipV="1">
            <a:off x="5508625" y="1412875"/>
            <a:ext cx="3048000" cy="4572000"/>
          </a:xfrm>
          <a:prstGeom prst="line">
            <a:avLst/>
          </a:prstGeom>
          <a:noFill/>
          <a:ln w="57150" cmpd="thinThick">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27658" name="Text Box 14"/>
          <p:cNvSpPr txBox="1">
            <a:spLocks noChangeArrowheads="1"/>
          </p:cNvSpPr>
          <p:nvPr/>
        </p:nvSpPr>
        <p:spPr bwMode="auto">
          <a:xfrm>
            <a:off x="900113" y="188913"/>
            <a:ext cx="4738687" cy="579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a:cs typeface="Arial" pitchFamily="34" charset="0"/>
              </a:rPr>
              <a:t>Taikymas – “Fotoliniuotė”</a:t>
            </a:r>
            <a:endParaRPr lang="en-US" altLang="en-US">
              <a:cs typeface="Arial" pitchFamily="34" charset="0"/>
            </a:endParaRPr>
          </a:p>
        </p:txBody>
      </p:sp>
      <p:sp>
        <p:nvSpPr>
          <p:cNvPr id="120847" name="Rectangle 15"/>
          <p:cNvSpPr>
            <a:spLocks noChangeArrowheads="1"/>
          </p:cNvSpPr>
          <p:nvPr/>
        </p:nvSpPr>
        <p:spPr bwMode="auto">
          <a:xfrm>
            <a:off x="3581400" y="3276600"/>
            <a:ext cx="5638800" cy="1435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a:cs typeface="Arial" pitchFamily="34" charset="0"/>
              </a:rPr>
              <a:t>Daugiakanalis fotoelektrinis keitiklis</a:t>
            </a:r>
            <a:r>
              <a:rPr lang="en-US" altLang="en-US" sz="2000">
                <a:cs typeface="Arial" pitchFamily="34" charset="0"/>
              </a:rPr>
              <a:t> - </a:t>
            </a:r>
            <a:r>
              <a:rPr lang="lt-LT" altLang="en-US" sz="1600" b="1">
                <a:solidFill>
                  <a:srgbClr val="008000"/>
                </a:solidFill>
                <a:cs typeface="Arial" pitchFamily="34" charset="0"/>
              </a:rPr>
              <a:t>pranešimas </a:t>
            </a:r>
            <a:r>
              <a:rPr lang="lt-LT" altLang="en-US" sz="1600">
                <a:cs typeface="Arial" pitchFamily="34" charset="0"/>
              </a:rPr>
              <a:t>visasąjunginiame pasitarime II-VI puslaidininkinių junginių ir jų taikymo klausimais Kijeve (1966) </a:t>
            </a:r>
            <a:r>
              <a:rPr lang="en-US" altLang="en-US" sz="2000">
                <a:solidFill>
                  <a:srgbClr val="FF0000"/>
                </a:solidFill>
                <a:cs typeface="Arial" pitchFamily="34" charset="0"/>
              </a:rPr>
              <a:t>bei</a:t>
            </a:r>
            <a:r>
              <a:rPr lang="lt-LT" altLang="en-US" sz="1600">
                <a:solidFill>
                  <a:srgbClr val="FF0000"/>
                </a:solidFill>
                <a:cs typeface="Arial" pitchFamily="34" charset="0"/>
              </a:rPr>
              <a:t> </a:t>
            </a:r>
            <a:r>
              <a:rPr lang="en-US" altLang="en-US" sz="2000">
                <a:solidFill>
                  <a:srgbClr val="008000"/>
                </a:solidFill>
                <a:cs typeface="Arial" pitchFamily="34" charset="0"/>
              </a:rPr>
              <a:t>eksponatas</a:t>
            </a:r>
            <a:r>
              <a:rPr lang="en-US" altLang="en-US" sz="2000">
                <a:cs typeface="Arial" pitchFamily="34" charset="0"/>
              </a:rPr>
              <a:t> </a:t>
            </a:r>
            <a:r>
              <a:rPr lang="lt-LT" altLang="en-US" sz="1600">
                <a:cs typeface="Arial" pitchFamily="34" charset="0"/>
              </a:rPr>
              <a:t>SSRS LŪAP Maskvoje </a:t>
            </a:r>
            <a:r>
              <a:rPr lang="en-US" altLang="en-US" sz="1600">
                <a:cs typeface="Arial" pitchFamily="34" charset="0"/>
              </a:rPr>
              <a:t>1967 m.(</a:t>
            </a:r>
            <a:r>
              <a:rPr lang="en-US" altLang="en-US" sz="1600" b="1">
                <a:cs typeface="Arial" pitchFamily="34" charset="0"/>
              </a:rPr>
              <a:t>1000</a:t>
            </a:r>
            <a:r>
              <a:rPr lang="lt-LT" altLang="en-US" sz="1600" b="1">
                <a:cs typeface="Arial" pitchFamily="34" charset="0"/>
              </a:rPr>
              <a:t> </a:t>
            </a:r>
            <a:r>
              <a:rPr lang="lt-LT" altLang="en-US" sz="1600">
                <a:cs typeface="Arial" pitchFamily="34" charset="0"/>
              </a:rPr>
              <a:t>ž/s</a:t>
            </a:r>
            <a:r>
              <a:rPr lang="en-US" altLang="en-US" sz="1600">
                <a:cs typeface="Arial" pitchFamily="34" charset="0"/>
              </a:rPr>
              <a:t> ) </a:t>
            </a:r>
            <a:r>
              <a:rPr lang="en-US" altLang="en-US" sz="1600" b="1">
                <a:solidFill>
                  <a:srgbClr val="FF9900"/>
                </a:solidFill>
                <a:cs typeface="Arial" pitchFamily="34" charset="0"/>
              </a:rPr>
              <a:t>– diplomas</a:t>
            </a:r>
            <a:r>
              <a:rPr lang="en-US" altLang="en-US" sz="1600">
                <a:cs typeface="Arial" pitchFamily="34" charset="0"/>
              </a:rPr>
              <a:t> ir 1968 m.(</a:t>
            </a:r>
            <a:r>
              <a:rPr lang="en-US" altLang="en-US" sz="1600" b="1">
                <a:cs typeface="Arial" pitchFamily="34" charset="0"/>
              </a:rPr>
              <a:t>2000</a:t>
            </a:r>
            <a:r>
              <a:rPr lang="lt-LT" altLang="en-US" sz="1600">
                <a:cs typeface="Arial" pitchFamily="34" charset="0"/>
              </a:rPr>
              <a:t> ž/s.</a:t>
            </a:r>
            <a:r>
              <a:rPr lang="en-US" altLang="en-US" sz="1600">
                <a:cs typeface="Arial" pitchFamily="34" charset="0"/>
              </a:rPr>
              <a:t>)</a:t>
            </a:r>
            <a:r>
              <a:rPr lang="lt-LT" altLang="en-US" sz="1600">
                <a:cs typeface="Arial" pitchFamily="34" charset="0"/>
              </a:rPr>
              <a:t> </a:t>
            </a:r>
            <a:r>
              <a:rPr lang="lt-LT" altLang="en-US" sz="1600" b="1">
                <a:solidFill>
                  <a:srgbClr val="FF9900"/>
                </a:solidFill>
                <a:cs typeface="Arial" pitchFamily="34" charset="0"/>
              </a:rPr>
              <a:t>– AUKSO medalis </a:t>
            </a:r>
            <a:r>
              <a:rPr lang="lt-LT" altLang="en-US" sz="1600" b="1">
                <a:solidFill>
                  <a:srgbClr val="CC0000"/>
                </a:solidFill>
                <a:cs typeface="Arial" pitchFamily="34" charset="0"/>
              </a:rPr>
              <a:t>(J.V).</a:t>
            </a:r>
            <a:r>
              <a:rPr lang="lt-LT" altLang="en-US" sz="1600" b="1">
                <a:solidFill>
                  <a:srgbClr val="FF9900"/>
                </a:solidFill>
                <a:cs typeface="Arial" pitchFamily="34" charset="0"/>
              </a:rPr>
              <a:t> </a:t>
            </a:r>
            <a:endParaRPr lang="en-US" altLang="en-US" sz="1600">
              <a:cs typeface="Arial" pitchFamily="34" charset="0"/>
            </a:endParaRPr>
          </a:p>
        </p:txBody>
      </p:sp>
      <p:sp>
        <p:nvSpPr>
          <p:cNvPr id="120848" name="Line 16"/>
          <p:cNvSpPr>
            <a:spLocks noChangeShapeType="1"/>
          </p:cNvSpPr>
          <p:nvPr/>
        </p:nvSpPr>
        <p:spPr bwMode="auto">
          <a:xfrm flipH="1" flipV="1">
            <a:off x="4284663" y="2133600"/>
            <a:ext cx="990600" cy="3810000"/>
          </a:xfrm>
          <a:prstGeom prst="line">
            <a:avLst/>
          </a:prstGeom>
          <a:noFill/>
          <a:ln w="57150" cmpd="thinThick">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23" presetClass="entr" presetSubtype="16" fill="hold" nodeType="afterEffect">
                                  <p:stCondLst>
                                    <p:cond delay="0"/>
                                  </p:stCondLst>
                                  <p:childTnLst>
                                    <p:set>
                                      <p:cBhvr>
                                        <p:cTn id="6" dur="1" fill="hold">
                                          <p:stCondLst>
                                            <p:cond delay="0"/>
                                          </p:stCondLst>
                                        </p:cTn>
                                        <p:tgtEl>
                                          <p:spTgt spid="120840"/>
                                        </p:tgtEl>
                                        <p:attrNameLst>
                                          <p:attrName>style.visibility</p:attrName>
                                        </p:attrNameLst>
                                      </p:cBhvr>
                                      <p:to>
                                        <p:strVal val="visible"/>
                                      </p:to>
                                    </p:set>
                                    <p:anim calcmode="lin" valueType="num">
                                      <p:cBhvr>
                                        <p:cTn id="7" dur="500" fill="hold"/>
                                        <p:tgtEl>
                                          <p:spTgt spid="120840"/>
                                        </p:tgtEl>
                                        <p:attrNameLst>
                                          <p:attrName>ppt_w</p:attrName>
                                        </p:attrNameLst>
                                      </p:cBhvr>
                                      <p:tavLst>
                                        <p:tav tm="0">
                                          <p:val>
                                            <p:fltVal val="0"/>
                                          </p:val>
                                        </p:tav>
                                        <p:tav tm="100000">
                                          <p:val>
                                            <p:strVal val="#ppt_w"/>
                                          </p:val>
                                        </p:tav>
                                      </p:tavLst>
                                    </p:anim>
                                    <p:anim calcmode="lin" valueType="num">
                                      <p:cBhvr>
                                        <p:cTn id="8" dur="500" fill="hold"/>
                                        <p:tgtEl>
                                          <p:spTgt spid="120840"/>
                                        </p:tgtEl>
                                        <p:attrNameLst>
                                          <p:attrName>ppt_h</p:attrName>
                                        </p:attrNameLst>
                                      </p:cBhvr>
                                      <p:tavLst>
                                        <p:tav tm="0">
                                          <p:val>
                                            <p:fltVal val="0"/>
                                          </p:val>
                                        </p:tav>
                                        <p:tav tm="100000">
                                          <p:val>
                                            <p:strVal val="#ppt_h"/>
                                          </p:val>
                                        </p:tav>
                                      </p:tavLst>
                                    </p:anim>
                                  </p:childTnLst>
                                </p:cTn>
                              </p:par>
                            </p:childTnLst>
                          </p:cTn>
                        </p:par>
                        <p:par>
                          <p:cTn id="9" fill="hold" nodeType="afterGroup">
                            <p:stCondLst>
                              <p:cond delay="500"/>
                            </p:stCondLst>
                            <p:childTnLst>
                              <p:par>
                                <p:cTn id="10" presetID="2" presetClass="entr" presetSubtype="4" fill="hold" nodeType="afterEffect">
                                  <p:stCondLst>
                                    <p:cond delay="0"/>
                                  </p:stCondLst>
                                  <p:childTnLst>
                                    <p:set>
                                      <p:cBhvr>
                                        <p:cTn id="11" dur="1" fill="hold">
                                          <p:stCondLst>
                                            <p:cond delay="0"/>
                                          </p:stCondLst>
                                        </p:cTn>
                                        <p:tgtEl>
                                          <p:spTgt spid="120841"/>
                                        </p:tgtEl>
                                        <p:attrNameLst>
                                          <p:attrName>style.visibility</p:attrName>
                                        </p:attrNameLst>
                                      </p:cBhvr>
                                      <p:to>
                                        <p:strVal val="visible"/>
                                      </p:to>
                                    </p:set>
                                    <p:anim calcmode="lin" valueType="num">
                                      <p:cBhvr additive="base">
                                        <p:cTn id="12" dur="500" fill="hold"/>
                                        <p:tgtEl>
                                          <p:spTgt spid="120841"/>
                                        </p:tgtEl>
                                        <p:attrNameLst>
                                          <p:attrName>ppt_x</p:attrName>
                                        </p:attrNameLst>
                                      </p:cBhvr>
                                      <p:tavLst>
                                        <p:tav tm="0">
                                          <p:val>
                                            <p:strVal val="#ppt_x"/>
                                          </p:val>
                                        </p:tav>
                                        <p:tav tm="100000">
                                          <p:val>
                                            <p:strVal val="#ppt_x"/>
                                          </p:val>
                                        </p:tav>
                                      </p:tavLst>
                                    </p:anim>
                                    <p:anim calcmode="lin" valueType="num">
                                      <p:cBhvr additive="base">
                                        <p:cTn id="13" dur="500" fill="hold"/>
                                        <p:tgtEl>
                                          <p:spTgt spid="120841"/>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4" presetClass="entr" presetSubtype="16" fill="hold" grpId="0" nodeType="clickEffect">
                                  <p:stCondLst>
                                    <p:cond delay="0"/>
                                  </p:stCondLst>
                                  <p:childTnLst>
                                    <p:set>
                                      <p:cBhvr>
                                        <p:cTn id="17" dur="1" fill="hold">
                                          <p:stCondLst>
                                            <p:cond delay="0"/>
                                          </p:stCondLst>
                                        </p:cTn>
                                        <p:tgtEl>
                                          <p:spTgt spid="120847"/>
                                        </p:tgtEl>
                                        <p:attrNameLst>
                                          <p:attrName>style.visibility</p:attrName>
                                        </p:attrNameLst>
                                      </p:cBhvr>
                                      <p:to>
                                        <p:strVal val="visible"/>
                                      </p:to>
                                    </p:set>
                                    <p:animEffect transition="in" filter="box(in)">
                                      <p:cBhvr>
                                        <p:cTn id="18" dur="500"/>
                                        <p:tgtEl>
                                          <p:spTgt spid="120847"/>
                                        </p:tgtEl>
                                      </p:cBhvr>
                                    </p:animEffect>
                                  </p:childTnLst>
                                </p:cTn>
                              </p:par>
                            </p:childTnLst>
                          </p:cTn>
                        </p:par>
                      </p:childTnLst>
                    </p:cTn>
                  </p:par>
                  <p:par>
                    <p:cTn id="19" fill="hold" nodeType="clickPar">
                      <p:stCondLst>
                        <p:cond delay="indefinite"/>
                      </p:stCondLst>
                      <p:childTnLst>
                        <p:par>
                          <p:cTn id="20" fill="hold" nodeType="withGroup">
                            <p:stCondLst>
                              <p:cond delay="0"/>
                            </p:stCondLst>
                            <p:childTnLst>
                              <p:par>
                                <p:cTn id="21" presetID="8" presetClass="entr" presetSubtype="16" fill="hold" nodeType="clickEffect">
                                  <p:stCondLst>
                                    <p:cond delay="0"/>
                                  </p:stCondLst>
                                  <p:childTnLst>
                                    <p:set>
                                      <p:cBhvr>
                                        <p:cTn id="22" dur="1" fill="hold">
                                          <p:stCondLst>
                                            <p:cond delay="0"/>
                                          </p:stCondLst>
                                        </p:cTn>
                                        <p:tgtEl>
                                          <p:spTgt spid="2"/>
                                        </p:tgtEl>
                                        <p:attrNameLst>
                                          <p:attrName>style.visibility</p:attrName>
                                        </p:attrNameLst>
                                      </p:cBhvr>
                                      <p:to>
                                        <p:strVal val="visible"/>
                                      </p:to>
                                    </p:set>
                                    <p:animEffect transition="in" filter="diamond(in)">
                                      <p:cBhvr>
                                        <p:cTn id="23" dur="2000"/>
                                        <p:tgtEl>
                                          <p:spTgt spid="2"/>
                                        </p:tgtEl>
                                      </p:cBhvr>
                                    </p:animEffect>
                                  </p:childTnLst>
                                </p:cTn>
                              </p:par>
                            </p:childTnLst>
                          </p:cTn>
                        </p:par>
                      </p:childTnLst>
                    </p:cTn>
                  </p:par>
                  <p:par>
                    <p:cTn id="24" fill="hold" nodeType="clickPar">
                      <p:stCondLst>
                        <p:cond delay="indefinite"/>
                      </p:stCondLst>
                      <p:childTnLst>
                        <p:par>
                          <p:cTn id="25" fill="hold" nodeType="withGroup">
                            <p:stCondLst>
                              <p:cond delay="0"/>
                            </p:stCondLst>
                            <p:childTnLst>
                              <p:par>
                                <p:cTn id="26" presetID="4" presetClass="entr" presetSubtype="16" fill="hold" grpId="0" nodeType="clickEffect">
                                  <p:stCondLst>
                                    <p:cond delay="0"/>
                                  </p:stCondLst>
                                  <p:childTnLst>
                                    <p:set>
                                      <p:cBhvr>
                                        <p:cTn id="27" dur="1" fill="hold">
                                          <p:stCondLst>
                                            <p:cond delay="0"/>
                                          </p:stCondLst>
                                        </p:cTn>
                                        <p:tgtEl>
                                          <p:spTgt spid="120839"/>
                                        </p:tgtEl>
                                        <p:attrNameLst>
                                          <p:attrName>style.visibility</p:attrName>
                                        </p:attrNameLst>
                                      </p:cBhvr>
                                      <p:to>
                                        <p:strVal val="visible"/>
                                      </p:to>
                                    </p:set>
                                    <p:animEffect transition="in" filter="box(in)">
                                      <p:cBhvr>
                                        <p:cTn id="28" dur="500"/>
                                        <p:tgtEl>
                                          <p:spTgt spid="120839"/>
                                        </p:tgtEl>
                                      </p:cBhvr>
                                    </p:animEffect>
                                  </p:childTnLst>
                                </p:cTn>
                              </p:par>
                            </p:childTnLst>
                          </p:cTn>
                        </p:par>
                      </p:childTnLst>
                    </p:cTn>
                  </p:par>
                  <p:par>
                    <p:cTn id="29" fill="hold" nodeType="clickPar">
                      <p:stCondLst>
                        <p:cond delay="indefinite"/>
                      </p:stCondLst>
                      <p:childTnLst>
                        <p:par>
                          <p:cTn id="30" fill="hold" nodeType="withGroup">
                            <p:stCondLst>
                              <p:cond delay="0"/>
                            </p:stCondLst>
                            <p:childTnLst>
                              <p:par>
                                <p:cTn id="31" presetID="2" presetClass="entr" presetSubtype="4" fill="hold" grpId="0" nodeType="clickEffect">
                                  <p:stCondLst>
                                    <p:cond delay="0"/>
                                  </p:stCondLst>
                                  <p:childTnLst>
                                    <p:set>
                                      <p:cBhvr>
                                        <p:cTn id="32" dur="1" fill="hold">
                                          <p:stCondLst>
                                            <p:cond delay="0"/>
                                          </p:stCondLst>
                                        </p:cTn>
                                        <p:tgtEl>
                                          <p:spTgt spid="120842"/>
                                        </p:tgtEl>
                                        <p:attrNameLst>
                                          <p:attrName>style.visibility</p:attrName>
                                        </p:attrNameLst>
                                      </p:cBhvr>
                                      <p:to>
                                        <p:strVal val="visible"/>
                                      </p:to>
                                    </p:set>
                                    <p:anim calcmode="lin" valueType="num">
                                      <p:cBhvr additive="base">
                                        <p:cTn id="33" dur="500" fill="hold"/>
                                        <p:tgtEl>
                                          <p:spTgt spid="120842"/>
                                        </p:tgtEl>
                                        <p:attrNameLst>
                                          <p:attrName>ppt_x</p:attrName>
                                        </p:attrNameLst>
                                      </p:cBhvr>
                                      <p:tavLst>
                                        <p:tav tm="0">
                                          <p:val>
                                            <p:strVal val="#ppt_x"/>
                                          </p:val>
                                        </p:tav>
                                        <p:tav tm="100000">
                                          <p:val>
                                            <p:strVal val="#ppt_x"/>
                                          </p:val>
                                        </p:tav>
                                      </p:tavLst>
                                    </p:anim>
                                    <p:anim calcmode="lin" valueType="num">
                                      <p:cBhvr additive="base">
                                        <p:cTn id="34" dur="500" fill="hold"/>
                                        <p:tgtEl>
                                          <p:spTgt spid="120842"/>
                                        </p:tgtEl>
                                        <p:attrNameLst>
                                          <p:attrName>ppt_y</p:attrName>
                                        </p:attrNameLst>
                                      </p:cBhvr>
                                      <p:tavLst>
                                        <p:tav tm="0">
                                          <p:val>
                                            <p:strVal val="1+#ppt_h/2"/>
                                          </p:val>
                                        </p:tav>
                                        <p:tav tm="100000">
                                          <p:val>
                                            <p:strVal val="#ppt_y"/>
                                          </p:val>
                                        </p:tav>
                                      </p:tavLst>
                                    </p:anim>
                                  </p:childTnLst>
                                </p:cTn>
                              </p:par>
                            </p:childTnLst>
                          </p:cTn>
                        </p:par>
                      </p:childTnLst>
                    </p:cTn>
                  </p:par>
                  <p:par>
                    <p:cTn id="35" fill="hold" nodeType="clickPar">
                      <p:stCondLst>
                        <p:cond delay="indefinite"/>
                      </p:stCondLst>
                      <p:childTnLst>
                        <p:par>
                          <p:cTn id="36" fill="hold" nodeType="withGroup">
                            <p:stCondLst>
                              <p:cond delay="0"/>
                            </p:stCondLst>
                            <p:childTnLst>
                              <p:par>
                                <p:cTn id="37" presetID="2" presetClass="entr" presetSubtype="4" fill="hold" grpId="0" nodeType="clickEffect">
                                  <p:stCondLst>
                                    <p:cond delay="0"/>
                                  </p:stCondLst>
                                  <p:childTnLst>
                                    <p:set>
                                      <p:cBhvr>
                                        <p:cTn id="38" dur="1" fill="hold">
                                          <p:stCondLst>
                                            <p:cond delay="0"/>
                                          </p:stCondLst>
                                        </p:cTn>
                                        <p:tgtEl>
                                          <p:spTgt spid="120843"/>
                                        </p:tgtEl>
                                        <p:attrNameLst>
                                          <p:attrName>style.visibility</p:attrName>
                                        </p:attrNameLst>
                                      </p:cBhvr>
                                      <p:to>
                                        <p:strVal val="visible"/>
                                      </p:to>
                                    </p:set>
                                    <p:anim calcmode="lin" valueType="num">
                                      <p:cBhvr additive="base">
                                        <p:cTn id="39" dur="500" fill="hold"/>
                                        <p:tgtEl>
                                          <p:spTgt spid="120843"/>
                                        </p:tgtEl>
                                        <p:attrNameLst>
                                          <p:attrName>ppt_x</p:attrName>
                                        </p:attrNameLst>
                                      </p:cBhvr>
                                      <p:tavLst>
                                        <p:tav tm="0">
                                          <p:val>
                                            <p:strVal val="#ppt_x"/>
                                          </p:val>
                                        </p:tav>
                                        <p:tav tm="100000">
                                          <p:val>
                                            <p:strVal val="#ppt_x"/>
                                          </p:val>
                                        </p:tav>
                                      </p:tavLst>
                                    </p:anim>
                                    <p:anim calcmode="lin" valueType="num">
                                      <p:cBhvr additive="base">
                                        <p:cTn id="40" dur="500" fill="hold"/>
                                        <p:tgtEl>
                                          <p:spTgt spid="120843"/>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120844"/>
                                        </p:tgtEl>
                                        <p:attrNameLst>
                                          <p:attrName>style.visibility</p:attrName>
                                        </p:attrNameLst>
                                      </p:cBhvr>
                                      <p:to>
                                        <p:strVal val="visible"/>
                                      </p:to>
                                    </p:set>
                                    <p:anim calcmode="lin" valueType="num">
                                      <p:cBhvr additive="base">
                                        <p:cTn id="43" dur="500" fill="hold"/>
                                        <p:tgtEl>
                                          <p:spTgt spid="120844"/>
                                        </p:tgtEl>
                                        <p:attrNameLst>
                                          <p:attrName>ppt_x</p:attrName>
                                        </p:attrNameLst>
                                      </p:cBhvr>
                                      <p:tavLst>
                                        <p:tav tm="0">
                                          <p:val>
                                            <p:strVal val="#ppt_x"/>
                                          </p:val>
                                        </p:tav>
                                        <p:tav tm="100000">
                                          <p:val>
                                            <p:strVal val="#ppt_x"/>
                                          </p:val>
                                        </p:tav>
                                      </p:tavLst>
                                    </p:anim>
                                    <p:anim calcmode="lin" valueType="num">
                                      <p:cBhvr additive="base">
                                        <p:cTn id="44" dur="500" fill="hold"/>
                                        <p:tgtEl>
                                          <p:spTgt spid="120844"/>
                                        </p:tgtEl>
                                        <p:attrNameLst>
                                          <p:attrName>ppt_y</p:attrName>
                                        </p:attrNameLst>
                                      </p:cBhvr>
                                      <p:tavLst>
                                        <p:tav tm="0">
                                          <p:val>
                                            <p:strVal val="1+#ppt_h/2"/>
                                          </p:val>
                                        </p:tav>
                                        <p:tav tm="100000">
                                          <p:val>
                                            <p:strVal val="#ppt_y"/>
                                          </p:val>
                                        </p:tav>
                                      </p:tavLst>
                                    </p:anim>
                                  </p:childTnLst>
                                </p:cTn>
                              </p:par>
                            </p:childTnLst>
                          </p:cTn>
                        </p:par>
                      </p:childTnLst>
                    </p:cTn>
                  </p:par>
                  <p:par>
                    <p:cTn id="45" fill="hold" nodeType="clickPar">
                      <p:stCondLst>
                        <p:cond delay="indefinite"/>
                      </p:stCondLst>
                      <p:childTnLst>
                        <p:par>
                          <p:cTn id="46" fill="hold" nodeType="withGroup">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120848"/>
                                        </p:tgtEl>
                                        <p:attrNameLst>
                                          <p:attrName>style.visibility</p:attrName>
                                        </p:attrNameLst>
                                      </p:cBhvr>
                                      <p:to>
                                        <p:strVal val="visible"/>
                                      </p:to>
                                    </p:set>
                                    <p:anim calcmode="lin" valueType="num">
                                      <p:cBhvr additive="base">
                                        <p:cTn id="49" dur="500" fill="hold"/>
                                        <p:tgtEl>
                                          <p:spTgt spid="120848"/>
                                        </p:tgtEl>
                                        <p:attrNameLst>
                                          <p:attrName>ppt_x</p:attrName>
                                        </p:attrNameLst>
                                      </p:cBhvr>
                                      <p:tavLst>
                                        <p:tav tm="0">
                                          <p:val>
                                            <p:strVal val="#ppt_x"/>
                                          </p:val>
                                        </p:tav>
                                        <p:tav tm="100000">
                                          <p:val>
                                            <p:strVal val="#ppt_x"/>
                                          </p:val>
                                        </p:tav>
                                      </p:tavLst>
                                    </p:anim>
                                    <p:anim calcmode="lin" valueType="num">
                                      <p:cBhvr additive="base">
                                        <p:cTn id="50" dur="500" fill="hold"/>
                                        <p:tgtEl>
                                          <p:spTgt spid="120848"/>
                                        </p:tgtEl>
                                        <p:attrNameLst>
                                          <p:attrName>ppt_y</p:attrName>
                                        </p:attrNameLst>
                                      </p:cBhvr>
                                      <p:tavLst>
                                        <p:tav tm="0">
                                          <p:val>
                                            <p:strVal val="1+#ppt_h/2"/>
                                          </p:val>
                                        </p:tav>
                                        <p:tav tm="100000">
                                          <p:val>
                                            <p:strVal val="#ppt_y"/>
                                          </p:val>
                                        </p:tav>
                                      </p:tavLst>
                                    </p:anim>
                                  </p:childTnLst>
                                </p:cTn>
                              </p:par>
                              <p:par>
                                <p:cTn id="51" presetID="2" presetClass="entr" presetSubtype="4" fill="hold" grpId="0" nodeType="withEffect">
                                  <p:stCondLst>
                                    <p:cond delay="0"/>
                                  </p:stCondLst>
                                  <p:childTnLst>
                                    <p:set>
                                      <p:cBhvr>
                                        <p:cTn id="52" dur="1" fill="hold">
                                          <p:stCondLst>
                                            <p:cond delay="0"/>
                                          </p:stCondLst>
                                        </p:cTn>
                                        <p:tgtEl>
                                          <p:spTgt spid="120845"/>
                                        </p:tgtEl>
                                        <p:attrNameLst>
                                          <p:attrName>style.visibility</p:attrName>
                                        </p:attrNameLst>
                                      </p:cBhvr>
                                      <p:to>
                                        <p:strVal val="visible"/>
                                      </p:to>
                                    </p:set>
                                    <p:anim calcmode="lin" valueType="num">
                                      <p:cBhvr additive="base">
                                        <p:cTn id="53" dur="500" fill="hold"/>
                                        <p:tgtEl>
                                          <p:spTgt spid="120845"/>
                                        </p:tgtEl>
                                        <p:attrNameLst>
                                          <p:attrName>ppt_x</p:attrName>
                                        </p:attrNameLst>
                                      </p:cBhvr>
                                      <p:tavLst>
                                        <p:tav tm="0">
                                          <p:val>
                                            <p:strVal val="#ppt_x"/>
                                          </p:val>
                                        </p:tav>
                                        <p:tav tm="100000">
                                          <p:val>
                                            <p:strVal val="#ppt_x"/>
                                          </p:val>
                                        </p:tav>
                                      </p:tavLst>
                                    </p:anim>
                                    <p:anim calcmode="lin" valueType="num">
                                      <p:cBhvr additive="base">
                                        <p:cTn id="54" dur="500" fill="hold"/>
                                        <p:tgtEl>
                                          <p:spTgt spid="12084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0839" grpId="0"/>
      <p:bldP spid="120842" grpId="0" animBg="1"/>
      <p:bldP spid="120843" grpId="0" animBg="1"/>
      <p:bldP spid="120844" grpId="0" animBg="1"/>
      <p:bldP spid="120845" grpId="0" animBg="1"/>
      <p:bldP spid="120847" grpId="0"/>
      <p:bldP spid="120848"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Rectangle 2"/>
          <p:cNvSpPr>
            <a:spLocks noChangeArrowheads="1"/>
          </p:cNvSpPr>
          <p:nvPr/>
        </p:nvSpPr>
        <p:spPr bwMode="auto">
          <a:xfrm>
            <a:off x="3000375" y="2400300"/>
            <a:ext cx="5357813"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1800">
              <a:solidFill>
                <a:srgbClr val="000000"/>
              </a:solidFill>
            </a:endParaRPr>
          </a:p>
        </p:txBody>
      </p:sp>
      <p:pic>
        <p:nvPicPr>
          <p:cNvPr id="28675" name="Picture 3" descr="http://www.nobel.se/physics/laureates/2000/alferov.jp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611188" y="3141663"/>
            <a:ext cx="611187" cy="863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76" name="Picture 4" descr="http://www.nobel.se/physics/laureates/2000/kroemer.jpg"/>
          <p:cNvPicPr>
            <a:picLocks noChangeAspect="1" noChangeArrowheads="1"/>
          </p:cNvPicPr>
          <p:nvPr/>
        </p:nvPicPr>
        <p:blipFill>
          <a:blip r:embed="rId4" r:link="rId5">
            <a:extLst>
              <a:ext uri="{28A0092B-C50C-407E-A947-70E740481C1C}">
                <a14:useLocalDpi xmlns:a14="http://schemas.microsoft.com/office/drawing/2010/main" val="0"/>
              </a:ext>
            </a:extLst>
          </a:blip>
          <a:srcRect/>
          <a:stretch>
            <a:fillRect/>
          </a:stretch>
        </p:blipFill>
        <p:spPr bwMode="auto">
          <a:xfrm>
            <a:off x="4953000" y="1828800"/>
            <a:ext cx="9525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77" name="Rectangle 6"/>
          <p:cNvSpPr>
            <a:spLocks noChangeArrowheads="1"/>
          </p:cNvSpPr>
          <p:nvPr/>
        </p:nvSpPr>
        <p:spPr bwMode="auto">
          <a:xfrm>
            <a:off x="107950" y="4005263"/>
            <a:ext cx="1800225" cy="1079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100" b="1">
                <a:latin typeface="Verdana" pitchFamily="34" charset="0"/>
              </a:rPr>
              <a:t> Zhores I. Alferov</a:t>
            </a:r>
            <a:r>
              <a:rPr lang="lt-LT" altLang="en-US" sz="1100">
                <a:latin typeface="Verdana" pitchFamily="34" charset="0"/>
              </a:rPr>
              <a:t> </a:t>
            </a:r>
            <a:r>
              <a:rPr lang="lt-LT" altLang="en-US" sz="1000">
                <a:latin typeface="Verdana" pitchFamily="34" charset="0"/>
              </a:rPr>
              <a:t>b.1930 Russia A.F. Ioffe Physico-Technical Institute , St. Petersburg, Russia</a:t>
            </a:r>
            <a:endParaRPr lang="lt-LT" altLang="en-US" sz="2400">
              <a:latin typeface="Times New Roman" pitchFamily="18" charset="0"/>
              <a:cs typeface="Arial" pitchFamily="34" charset="0"/>
            </a:endParaRPr>
          </a:p>
        </p:txBody>
      </p:sp>
      <p:sp>
        <p:nvSpPr>
          <p:cNvPr id="28678" name="Rectangle 7"/>
          <p:cNvSpPr>
            <a:spLocks noChangeArrowheads="1"/>
          </p:cNvSpPr>
          <p:nvPr/>
        </p:nvSpPr>
        <p:spPr bwMode="auto">
          <a:xfrm>
            <a:off x="3587750" y="3213100"/>
            <a:ext cx="2855913" cy="765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400" b="1">
                <a:latin typeface="Verdana" pitchFamily="34" charset="0"/>
              </a:rPr>
              <a:t> Herbert Kroemer</a:t>
            </a:r>
            <a:r>
              <a:rPr lang="lt-LT" altLang="en-US" sz="1400">
                <a:latin typeface="Verdana" pitchFamily="34" charset="0"/>
              </a:rPr>
              <a:t> b.1928 Germany University of California, USA</a:t>
            </a:r>
            <a:endParaRPr lang="lt-LT" altLang="en-US" sz="1400">
              <a:latin typeface="Times New Roman" pitchFamily="18" charset="0"/>
              <a:cs typeface="Arial" pitchFamily="34" charset="0"/>
            </a:endParaRPr>
          </a:p>
        </p:txBody>
      </p:sp>
      <p:sp>
        <p:nvSpPr>
          <p:cNvPr id="28679" name="Rectangle 8"/>
          <p:cNvSpPr>
            <a:spLocks noChangeArrowheads="1"/>
          </p:cNvSpPr>
          <p:nvPr/>
        </p:nvSpPr>
        <p:spPr bwMode="auto">
          <a:xfrm>
            <a:off x="6461125" y="3141663"/>
            <a:ext cx="2503488" cy="836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400" b="1">
                <a:latin typeface="Verdana" pitchFamily="34" charset="0"/>
              </a:rPr>
              <a:t> Jack S. Kilby</a:t>
            </a:r>
            <a:r>
              <a:rPr lang="lt-LT" altLang="en-US" sz="1400">
                <a:latin typeface="Verdana" pitchFamily="34" charset="0"/>
              </a:rPr>
              <a:t> b.1923 USA Texas Instruments </a:t>
            </a:r>
            <a:r>
              <a:rPr lang="lt-LT" altLang="en-US" sz="1400">
                <a:latin typeface="Verdana" pitchFamily="34" charset="0"/>
                <a:cs typeface="Arial" pitchFamily="34" charset="0"/>
              </a:rPr>
              <a:t> D</a:t>
            </a:r>
            <a:r>
              <a:rPr lang="lt-LT" altLang="en-US" sz="1400">
                <a:latin typeface="Verdana" pitchFamily="34" charset="0"/>
              </a:rPr>
              <a:t>allas, TX, USA</a:t>
            </a:r>
            <a:endParaRPr lang="lt-LT" altLang="en-US" sz="1400">
              <a:latin typeface="Times New Roman" pitchFamily="18" charset="0"/>
              <a:cs typeface="Arial" pitchFamily="34" charset="0"/>
            </a:endParaRPr>
          </a:p>
        </p:txBody>
      </p:sp>
      <p:pic>
        <p:nvPicPr>
          <p:cNvPr id="28680" name="Picture 9" descr="http://www.nobel.se/physics/laureates/2000/kilby.jpg"/>
          <p:cNvPicPr>
            <a:picLocks noChangeAspect="1" noChangeArrowheads="1"/>
          </p:cNvPicPr>
          <p:nvPr/>
        </p:nvPicPr>
        <p:blipFill>
          <a:blip r:embed="rId6" r:link="rId7">
            <a:extLst>
              <a:ext uri="{28A0092B-C50C-407E-A947-70E740481C1C}">
                <a14:useLocalDpi xmlns:a14="http://schemas.microsoft.com/office/drawing/2010/main" val="0"/>
              </a:ext>
            </a:extLst>
          </a:blip>
          <a:srcRect/>
          <a:stretch>
            <a:fillRect/>
          </a:stretch>
        </p:blipFill>
        <p:spPr bwMode="auto">
          <a:xfrm>
            <a:off x="7772400" y="1828800"/>
            <a:ext cx="952500" cy="1343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8681" name="Rectangle 10"/>
          <p:cNvSpPr>
            <a:spLocks noChangeArrowheads="1"/>
          </p:cNvSpPr>
          <p:nvPr/>
        </p:nvSpPr>
        <p:spPr bwMode="auto">
          <a:xfrm>
            <a:off x="288925" y="0"/>
            <a:ext cx="5219700" cy="1152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r" eaLnBrk="1" hangingPunct="1">
              <a:spcBef>
                <a:spcPct val="0"/>
              </a:spcBef>
              <a:buFontTx/>
              <a:buNone/>
            </a:pPr>
            <a:r>
              <a:rPr lang="lt-LT" altLang="en-US" sz="2400" b="1" i="1">
                <a:latin typeface="Times New Roman" pitchFamily="18" charset="0"/>
              </a:rPr>
              <a:t>The Nobel Prize in Physics </a:t>
            </a:r>
            <a:r>
              <a:rPr lang="lt-LT" altLang="en-US" sz="2400" b="1">
                <a:latin typeface="Times New Roman" pitchFamily="18" charset="0"/>
              </a:rPr>
              <a:t>2000</a:t>
            </a:r>
            <a:r>
              <a:rPr lang="lt-LT" altLang="en-US" sz="2400" b="1">
                <a:latin typeface="Times New Roman" pitchFamily="18" charset="0"/>
                <a:cs typeface="Arial" pitchFamily="34" charset="0"/>
              </a:rPr>
              <a:t>       </a:t>
            </a:r>
            <a:r>
              <a:rPr lang="lt-LT" altLang="en-US" sz="2400">
                <a:solidFill>
                  <a:srgbClr val="666666"/>
                </a:solidFill>
                <a:cs typeface="Arial" pitchFamily="34" charset="0"/>
              </a:rPr>
              <a:t>"for basic work on information and communication technology"</a:t>
            </a:r>
            <a:endParaRPr lang="lt-LT" altLang="en-US" sz="2400">
              <a:latin typeface="Times New Roman" pitchFamily="18" charset="0"/>
              <a:cs typeface="Arial" pitchFamily="34" charset="0"/>
            </a:endParaRPr>
          </a:p>
        </p:txBody>
      </p:sp>
      <p:sp>
        <p:nvSpPr>
          <p:cNvPr id="28682" name="Rectangle 12"/>
          <p:cNvSpPr>
            <a:spLocks noChangeArrowheads="1"/>
          </p:cNvSpPr>
          <p:nvPr/>
        </p:nvSpPr>
        <p:spPr bwMode="auto">
          <a:xfrm>
            <a:off x="0" y="1557338"/>
            <a:ext cx="1403350"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1600">
                <a:solidFill>
                  <a:srgbClr val="666666"/>
                </a:solidFill>
                <a:cs typeface="Arial" pitchFamily="34" charset="0"/>
              </a:rPr>
              <a:t>"</a:t>
            </a:r>
            <a:r>
              <a:rPr lang="lt-LT" altLang="en-US" sz="1400">
                <a:solidFill>
                  <a:srgbClr val="666666"/>
                </a:solidFill>
                <a:latin typeface="HelveticaLT" pitchFamily="34" charset="0"/>
                <a:cs typeface="Arial" pitchFamily="34" charset="0"/>
              </a:rPr>
              <a:t>for developing semiconductor heterostructures used in high-speed- and opto-lectronics"</a:t>
            </a:r>
            <a:endParaRPr lang="lt-LT" altLang="en-US" sz="1400">
              <a:latin typeface="HelveticaLT" pitchFamily="34" charset="0"/>
              <a:cs typeface="Arial" pitchFamily="34" charset="0"/>
            </a:endParaRPr>
          </a:p>
        </p:txBody>
      </p:sp>
      <p:sp>
        <p:nvSpPr>
          <p:cNvPr id="28683" name="Rectangle 13"/>
          <p:cNvSpPr>
            <a:spLocks noChangeArrowheads="1"/>
          </p:cNvSpPr>
          <p:nvPr/>
        </p:nvSpPr>
        <p:spPr bwMode="auto">
          <a:xfrm>
            <a:off x="5580063" y="188913"/>
            <a:ext cx="3313112"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0"/>
              </a:spcBef>
              <a:buFontTx/>
              <a:buNone/>
            </a:pPr>
            <a:r>
              <a:rPr lang="lt-LT" altLang="en-US" sz="2400">
                <a:solidFill>
                  <a:srgbClr val="666666"/>
                </a:solidFill>
                <a:latin typeface="HelveticaLT" pitchFamily="34" charset="0"/>
                <a:cs typeface="Arial" pitchFamily="34" charset="0"/>
              </a:rPr>
              <a:t>"for his part in the invention of the integrated circuit"</a:t>
            </a:r>
            <a:endParaRPr lang="lt-LT" altLang="en-US" sz="2400">
              <a:latin typeface="HelveticaLT" pitchFamily="34" charset="0"/>
              <a:cs typeface="Arial" pitchFamily="34" charset="0"/>
            </a:endParaRPr>
          </a:p>
        </p:txBody>
      </p:sp>
      <p:sp>
        <p:nvSpPr>
          <p:cNvPr id="28684" name="Rectangle 14"/>
          <p:cNvSpPr>
            <a:spLocks noChangeArrowheads="1"/>
          </p:cNvSpPr>
          <p:nvPr/>
        </p:nvSpPr>
        <p:spPr bwMode="auto">
          <a:xfrm>
            <a:off x="1709738" y="41640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2400">
              <a:latin typeface="Times New Roman" pitchFamily="18" charset="0"/>
              <a:cs typeface="Arial" pitchFamily="34" charset="0"/>
            </a:endParaRPr>
          </a:p>
        </p:txBody>
      </p:sp>
      <p:pic>
        <p:nvPicPr>
          <p:cNvPr id="28685" name="Picture 16" descr="atoms"/>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79388" y="5099050"/>
            <a:ext cx="1871662" cy="142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6" name="Picture 17" descr="hemt"/>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2627313" y="4005263"/>
            <a:ext cx="3024187" cy="2489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8687" name="Picture 18" descr="first"/>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795963" y="3940175"/>
            <a:ext cx="3097212" cy="2584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533650" y="1341438"/>
            <a:ext cx="1462088" cy="1490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Rectangle 2"/>
          <p:cNvSpPr>
            <a:spLocks noGrp="1" noChangeArrowheads="1"/>
          </p:cNvSpPr>
          <p:nvPr>
            <p:ph type="title"/>
          </p:nvPr>
        </p:nvSpPr>
        <p:spPr>
          <a:xfrm>
            <a:off x="457200" y="304800"/>
            <a:ext cx="8458200" cy="609600"/>
          </a:xfrm>
        </p:spPr>
        <p:txBody>
          <a:bodyPr/>
          <a:lstStyle/>
          <a:p>
            <a:pPr eaLnBrk="1" hangingPunct="1"/>
            <a:r>
              <a:rPr lang="lt-LT" altLang="en-US" sz="2800" b="1" smtClean="0">
                <a:solidFill>
                  <a:schemeClr val="tx1"/>
                </a:solidFill>
              </a:rPr>
              <a:t>Modernioji medžiagų inžinerija</a:t>
            </a:r>
            <a:r>
              <a:rPr lang="en-US" altLang="en-US" sz="2800" b="1" smtClean="0">
                <a:solidFill>
                  <a:schemeClr val="tx1"/>
                </a:solidFill>
              </a:rPr>
              <a:t> elektronikos problemos</a:t>
            </a:r>
            <a:endParaRPr lang="en-GB" altLang="en-US" sz="2800" b="1" smtClean="0">
              <a:solidFill>
                <a:schemeClr val="tx1"/>
              </a:solidFill>
            </a:endParaRPr>
          </a:p>
        </p:txBody>
      </p:sp>
      <p:sp>
        <p:nvSpPr>
          <p:cNvPr id="29699" name="Rectangle 3"/>
          <p:cNvSpPr>
            <a:spLocks noChangeArrowheads="1"/>
          </p:cNvSpPr>
          <p:nvPr/>
        </p:nvSpPr>
        <p:spPr bwMode="auto">
          <a:xfrm>
            <a:off x="1719263" y="1681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lt-LT" altLang="en-US" sz="2400">
              <a:latin typeface="Times New Roman" pitchFamily="18" charset="0"/>
              <a:cs typeface="Arial" pitchFamily="34" charset="0"/>
            </a:endParaRPr>
          </a:p>
        </p:txBody>
      </p:sp>
      <p:graphicFrame>
        <p:nvGraphicFramePr>
          <p:cNvPr id="29700" name="Object 5"/>
          <p:cNvGraphicFramePr>
            <a:graphicFrameLocks noChangeAspect="1"/>
          </p:cNvGraphicFramePr>
          <p:nvPr/>
        </p:nvGraphicFramePr>
        <p:xfrm>
          <a:off x="5876925" y="3627438"/>
          <a:ext cx="3190875" cy="3030537"/>
        </p:xfrm>
        <a:graphic>
          <a:graphicData uri="http://schemas.openxmlformats.org/presentationml/2006/ole">
            <mc:AlternateContent xmlns:mc="http://schemas.openxmlformats.org/markup-compatibility/2006">
              <mc:Choice xmlns:v="urn:schemas-microsoft-com:vml" Requires="v">
                <p:oleObj spid="_x0000_s29724" name="Photo Editor Photo" r:id="rId3" imgW="5172797" imgH="2542857" progId="MSPhotoEd.3">
                  <p:embed/>
                </p:oleObj>
              </mc:Choice>
              <mc:Fallback>
                <p:oleObj name="Photo Editor Photo" r:id="rId3" imgW="5172797" imgH="2542857"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l="48222"/>
                      <a:stretch>
                        <a:fillRect/>
                      </a:stretch>
                    </p:blipFill>
                    <p:spPr bwMode="auto">
                      <a:xfrm>
                        <a:off x="5876925" y="3627438"/>
                        <a:ext cx="3190875" cy="3030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1" name="Object 6"/>
          <p:cNvGraphicFramePr>
            <a:graphicFrameLocks noChangeAspect="1"/>
          </p:cNvGraphicFramePr>
          <p:nvPr/>
        </p:nvGraphicFramePr>
        <p:xfrm>
          <a:off x="6172200" y="838200"/>
          <a:ext cx="2667000" cy="3030538"/>
        </p:xfrm>
        <a:graphic>
          <a:graphicData uri="http://schemas.openxmlformats.org/presentationml/2006/ole">
            <mc:AlternateContent xmlns:mc="http://schemas.openxmlformats.org/markup-compatibility/2006">
              <mc:Choice xmlns:v="urn:schemas-microsoft-com:vml" Requires="v">
                <p:oleObj spid="_x0000_s29725" name="Photo Editor Photo" r:id="rId5" imgW="5172797" imgH="2542857" progId="MSPhotoEd.3">
                  <p:embed/>
                </p:oleObj>
              </mc:Choice>
              <mc:Fallback>
                <p:oleObj name="Photo Editor Photo" r:id="rId5" imgW="5172797" imgH="2542857" progId="MSPhotoEd.3">
                  <p:embed/>
                  <p:pic>
                    <p:nvPicPr>
                      <p:cNvPr id="0" name="Object 6"/>
                      <p:cNvPicPr>
                        <a:picLocks noChangeAspect="1" noChangeArrowheads="1"/>
                      </p:cNvPicPr>
                      <p:nvPr/>
                    </p:nvPicPr>
                    <p:blipFill>
                      <a:blip r:embed="rId4">
                        <a:extLst>
                          <a:ext uri="{28A0092B-C50C-407E-A947-70E740481C1C}">
                            <a14:useLocalDpi xmlns:a14="http://schemas.microsoft.com/office/drawing/2010/main" val="0"/>
                          </a:ext>
                        </a:extLst>
                      </a:blip>
                      <a:srcRect r="56723"/>
                      <a:stretch>
                        <a:fillRect/>
                      </a:stretch>
                    </p:blipFill>
                    <p:spPr bwMode="auto">
                      <a:xfrm>
                        <a:off x="6172200" y="838200"/>
                        <a:ext cx="2667000" cy="30305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29702" name="Object 8"/>
          <p:cNvGraphicFramePr>
            <a:graphicFrameLocks noChangeAspect="1"/>
          </p:cNvGraphicFramePr>
          <p:nvPr/>
        </p:nvGraphicFramePr>
        <p:xfrm>
          <a:off x="0" y="1700213"/>
          <a:ext cx="5724525" cy="4132262"/>
        </p:xfrm>
        <a:graphic>
          <a:graphicData uri="http://schemas.openxmlformats.org/presentationml/2006/ole">
            <mc:AlternateContent xmlns:mc="http://schemas.openxmlformats.org/markup-compatibility/2006">
              <mc:Choice xmlns:v="urn:schemas-microsoft-com:vml" Requires="v">
                <p:oleObj spid="_x0000_s29726" r:id="rId6" imgW="3561905" imgH="2572109" progId="">
                  <p:embed/>
                </p:oleObj>
              </mc:Choice>
              <mc:Fallback>
                <p:oleObj r:id="rId6" imgW="3561905" imgH="2572109" progId="">
                  <p:embed/>
                  <p:pic>
                    <p:nvPicPr>
                      <p:cNvPr id="0" name="Object 8"/>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700213"/>
                        <a:ext cx="5724525" cy="4132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Rectangle 2"/>
          <p:cNvSpPr>
            <a:spLocks noGrp="1" noChangeArrowheads="1"/>
          </p:cNvSpPr>
          <p:nvPr>
            <p:ph type="title" idx="4294967295"/>
          </p:nvPr>
        </p:nvSpPr>
        <p:spPr>
          <a:xfrm>
            <a:off x="457200" y="274638"/>
            <a:ext cx="8229600" cy="561975"/>
          </a:xfrm>
        </p:spPr>
        <p:txBody>
          <a:bodyPr/>
          <a:lstStyle/>
          <a:p>
            <a:pPr eaLnBrk="1" hangingPunct="1"/>
            <a:r>
              <a:rPr lang="en-US" altLang="en-US" sz="4000" smtClean="0"/>
              <a:t>Didelis kompiuteris</a:t>
            </a:r>
            <a:endParaRPr lang="lt-LT" altLang="en-US" sz="4000" smtClean="0"/>
          </a:p>
        </p:txBody>
      </p:sp>
      <p:graphicFrame>
        <p:nvGraphicFramePr>
          <p:cNvPr id="30723" name="Object 4"/>
          <p:cNvGraphicFramePr>
            <a:graphicFrameLocks noGrp="1" noChangeAspect="1"/>
          </p:cNvGraphicFramePr>
          <p:nvPr>
            <p:ph idx="4294967295"/>
          </p:nvPr>
        </p:nvGraphicFramePr>
        <p:xfrm>
          <a:off x="468313" y="820738"/>
          <a:ext cx="8064500" cy="5980112"/>
        </p:xfrm>
        <a:graphic>
          <a:graphicData uri="http://schemas.openxmlformats.org/presentationml/2006/ole">
            <mc:AlternateContent xmlns:mc="http://schemas.openxmlformats.org/markup-compatibility/2006">
              <mc:Choice xmlns:v="urn:schemas-microsoft-com:vml" Requires="v">
                <p:oleObj spid="_x0000_s30731" r:id="rId3" imgW="14146600" imgH="10488489" progId="">
                  <p:embed/>
                </p:oleObj>
              </mc:Choice>
              <mc:Fallback>
                <p:oleObj r:id="rId3" imgW="14146600" imgH="10488489" progId="">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820738"/>
                        <a:ext cx="8064500" cy="5980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cap="flat" cmpd="sng" algn="ctr">
                            <a:solidFill>
                              <a:schemeClr val="tx1"/>
                            </a:solidFill>
                            <a:prstDash val="solid"/>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Rectangle 2"/>
          <p:cNvSpPr>
            <a:spLocks noGrp="1" noChangeArrowheads="1"/>
          </p:cNvSpPr>
          <p:nvPr>
            <p:ph type="title"/>
          </p:nvPr>
        </p:nvSpPr>
        <p:spPr/>
        <p:txBody>
          <a:bodyPr/>
          <a:lstStyle/>
          <a:p>
            <a:r>
              <a:rPr lang="lt-LT" altLang="en-US" smtClean="0"/>
              <a:t>CCD</a:t>
            </a:r>
            <a:r>
              <a:rPr lang="en-US" altLang="en-US" smtClean="0"/>
              <a:t> </a:t>
            </a:r>
            <a:r>
              <a:rPr lang="lt-LT" altLang="en-US" smtClean="0"/>
              <a:t>- </a:t>
            </a:r>
            <a:r>
              <a:rPr lang="en-US" altLang="en-US" sz="3200" smtClean="0"/>
              <a:t>Kr</a:t>
            </a:r>
            <a:r>
              <a:rPr lang="lt-LT" altLang="en-US" sz="3200" smtClean="0"/>
              <a:t>ū</a:t>
            </a:r>
            <a:r>
              <a:rPr lang="en-US" altLang="en-US" sz="3200" smtClean="0"/>
              <a:t>vio perna</a:t>
            </a:r>
            <a:r>
              <a:rPr lang="lt-LT" altLang="en-US" sz="3200" smtClean="0"/>
              <a:t>š</a:t>
            </a:r>
            <a:r>
              <a:rPr lang="en-US" altLang="en-US" sz="3200" smtClean="0"/>
              <a:t>os </a:t>
            </a:r>
            <a:r>
              <a:rPr lang="lt-LT" altLang="en-US" sz="3200" smtClean="0"/>
              <a:t>prietaisai</a:t>
            </a:r>
          </a:p>
        </p:txBody>
      </p:sp>
      <p:sp>
        <p:nvSpPr>
          <p:cNvPr id="31747" name="Rectangle 3"/>
          <p:cNvSpPr>
            <a:spLocks noGrp="1" noChangeArrowheads="1"/>
          </p:cNvSpPr>
          <p:nvPr>
            <p:ph type="body" idx="1"/>
          </p:nvPr>
        </p:nvSpPr>
        <p:spPr>
          <a:xfrm>
            <a:off x="0" y="3933825"/>
            <a:ext cx="9144000" cy="574675"/>
          </a:xfrm>
        </p:spPr>
        <p:txBody>
          <a:bodyPr/>
          <a:lstStyle/>
          <a:p>
            <a:pPr>
              <a:lnSpc>
                <a:spcPct val="80000"/>
              </a:lnSpc>
              <a:buFontTx/>
              <a:buNone/>
            </a:pPr>
            <a:r>
              <a:rPr lang="lt-LT" altLang="en-US" sz="2000" smtClean="0"/>
              <a:t>“In 1969 Willard S. Boyle and George E. Smith invented the first successful imaging technology using a digital sensor, a CCD”. </a:t>
            </a:r>
            <a:endParaRPr lang="lt-LT" altLang="en-US" sz="1800" smtClean="0">
              <a:latin typeface="Times New Roman" pitchFamily="18" charset="0"/>
            </a:endParaRPr>
          </a:p>
        </p:txBody>
      </p:sp>
      <p:pic>
        <p:nvPicPr>
          <p:cNvPr id="31748" name="Picture 5" descr="[boyl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95513" y="1412875"/>
            <a:ext cx="1536700" cy="2292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49" name="Picture 7" descr="[George_E_Smit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4663" y="1412875"/>
            <a:ext cx="1611312" cy="2303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427" name="Picture 1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7088" y="1557338"/>
            <a:ext cx="1128712" cy="11509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1" name="Picture 9" descr="Android Camera Apps - Android Photography Apps"/>
          <p:cNvPicPr>
            <a:picLocks noChangeAspect="1" noChangeArrowheads="1"/>
          </p:cNvPicPr>
          <p:nvPr/>
        </p:nvPicPr>
        <p:blipFill>
          <a:blip r:embed="rId5">
            <a:extLst>
              <a:ext uri="{28A0092B-C50C-407E-A947-70E740481C1C}">
                <a14:useLocalDpi xmlns:a14="http://schemas.microsoft.com/office/drawing/2010/main" val="0"/>
              </a:ext>
            </a:extLst>
          </a:blip>
          <a:srcRect l="6166" t="35164" r="42433"/>
          <a:stretch>
            <a:fillRect/>
          </a:stretch>
        </p:blipFill>
        <p:spPr bwMode="auto">
          <a:xfrm>
            <a:off x="6804025" y="2852738"/>
            <a:ext cx="1584325" cy="1019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1752" name="Picture 10"/>
          <p:cNvPicPr>
            <a:picLocks noChangeAspect="1" noChangeArrowheads="1"/>
          </p:cNvPicPr>
          <p:nvPr/>
        </p:nvPicPr>
        <p:blipFill>
          <a:blip r:embed="rId6">
            <a:extLst>
              <a:ext uri="{28A0092B-C50C-407E-A947-70E740481C1C}">
                <a14:useLocalDpi xmlns:a14="http://schemas.microsoft.com/office/drawing/2010/main" val="0"/>
              </a:ext>
            </a:extLst>
          </a:blip>
          <a:srcRect l="54378" t="39142" r="26816" b="34479"/>
          <a:stretch>
            <a:fillRect/>
          </a:stretch>
        </p:blipFill>
        <p:spPr bwMode="auto">
          <a:xfrm>
            <a:off x="6445250" y="1341438"/>
            <a:ext cx="2519363" cy="142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1753" name="Rectangle 3"/>
          <p:cNvSpPr>
            <a:spLocks noChangeArrowheads="1"/>
          </p:cNvSpPr>
          <p:nvPr/>
        </p:nvSpPr>
        <p:spPr bwMode="auto">
          <a:xfrm>
            <a:off x="0" y="6021388"/>
            <a:ext cx="9324975" cy="5762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lvl1pPr marL="342900" indent="-3429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nSpc>
                <a:spcPct val="90000"/>
              </a:lnSpc>
              <a:buFontTx/>
              <a:buNone/>
            </a:pPr>
            <a:r>
              <a:rPr lang="lt-LT" altLang="en-US" sz="1600">
                <a:solidFill>
                  <a:srgbClr val="A50021"/>
                </a:solidFill>
              </a:rPr>
              <a:t>1970 susipažinau su Willard S. Boyle Budapešte ir detaliai aptarėme jų veikimo principus.</a:t>
            </a:r>
          </a:p>
          <a:p>
            <a:pPr>
              <a:lnSpc>
                <a:spcPct val="90000"/>
              </a:lnSpc>
              <a:buFontTx/>
              <a:buNone/>
            </a:pPr>
            <a:r>
              <a:rPr lang="lt-LT" altLang="en-US" sz="1500">
                <a:solidFill>
                  <a:srgbClr val="A50021"/>
                </a:solidFill>
              </a:rPr>
              <a:t>1971 m. įtikinėjau Šiaulių Televizijos konstravimo biurą imtis konstruoti tokio tipo kameras, bet jie nesiryžo.</a:t>
            </a:r>
            <a:endParaRPr lang="lt-LT" altLang="en-US" sz="1600">
              <a:solidFill>
                <a:srgbClr val="A50021"/>
              </a:solidFill>
            </a:endParaRPr>
          </a:p>
        </p:txBody>
      </p:sp>
      <p:sp>
        <p:nvSpPr>
          <p:cNvPr id="31754" name="Text Box 12"/>
          <p:cNvSpPr txBox="1">
            <a:spLocks noChangeArrowheads="1"/>
          </p:cNvSpPr>
          <p:nvPr/>
        </p:nvSpPr>
        <p:spPr bwMode="auto">
          <a:xfrm>
            <a:off x="0" y="4645025"/>
            <a:ext cx="9144000" cy="13081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a:lnSpc>
                <a:spcPct val="80000"/>
              </a:lnSpc>
              <a:spcBef>
                <a:spcPct val="20000"/>
              </a:spcBef>
            </a:pPr>
            <a:r>
              <a:rPr lang="lt-LT" altLang="en-US" sz="1900">
                <a:solidFill>
                  <a:schemeClr val="tx1"/>
                </a:solidFill>
                <a:latin typeface="Times New Roman" pitchFamily="18" charset="0"/>
              </a:rPr>
              <a:t>“CCD” technolog</a:t>
            </a:r>
            <a:r>
              <a:rPr lang="en-US" altLang="en-US" sz="1900">
                <a:solidFill>
                  <a:schemeClr val="tx1"/>
                </a:solidFill>
                <a:latin typeface="Times New Roman" pitchFamily="18" charset="0"/>
              </a:rPr>
              <a:t>ija panaudoja fotoelektrinį efektą, kurį galima sieti su A.Einšteino </a:t>
            </a:r>
            <a:r>
              <a:rPr lang="lt-LT" altLang="en-US" sz="1900">
                <a:solidFill>
                  <a:schemeClr val="tx1"/>
                </a:solidFill>
                <a:latin typeface="Times New Roman" pitchFamily="18" charset="0"/>
              </a:rPr>
              <a:t>1921 metų Nobelio premija, tik jis aiškino elektronį sužadinimo iš metalo į vakuumą dėsningumus, o čia elektronai sužadinami puslaidininkio tūryje. </a:t>
            </a:r>
          </a:p>
          <a:p>
            <a:pPr>
              <a:lnSpc>
                <a:spcPct val="80000"/>
              </a:lnSpc>
              <a:spcBef>
                <a:spcPct val="20000"/>
              </a:spcBef>
            </a:pPr>
            <a:r>
              <a:rPr lang="lt-LT" altLang="en-US" sz="1900">
                <a:solidFill>
                  <a:schemeClr val="tx1"/>
                </a:solidFill>
                <a:latin typeface="Times New Roman" pitchFamily="18" charset="0"/>
              </a:rPr>
              <a:t>Šio išradimo iššūkis: registruoti objekto atvaizdą daugelio taškų principu per trumpą laiką ir juos įvesti į atminties įrenginį. </a:t>
            </a:r>
            <a:endParaRPr lang="lt-LT" altLang="en-US" sz="1900">
              <a:latin typeface="Times New Roman"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2770" name="Picture 2"/>
          <p:cNvPicPr>
            <a:picLocks noChangeAspect="1" noChangeArrowheads="1"/>
          </p:cNvPicPr>
          <p:nvPr/>
        </p:nvPicPr>
        <p:blipFill>
          <a:blip r:embed="rId2">
            <a:extLst>
              <a:ext uri="{28A0092B-C50C-407E-A947-70E740481C1C}">
                <a14:useLocalDpi xmlns:a14="http://schemas.microsoft.com/office/drawing/2010/main" val="0"/>
              </a:ext>
            </a:extLst>
          </a:blip>
          <a:srcRect r="67500"/>
          <a:stretch>
            <a:fillRect/>
          </a:stretch>
        </p:blipFill>
        <p:spPr bwMode="auto">
          <a:xfrm>
            <a:off x="8035925" y="0"/>
            <a:ext cx="1108075" cy="1000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1" name="Text Box 6"/>
          <p:cNvSpPr txBox="1">
            <a:spLocks noChangeArrowheads="1"/>
          </p:cNvSpPr>
          <p:nvPr/>
        </p:nvSpPr>
        <p:spPr bwMode="auto">
          <a:xfrm>
            <a:off x="0" y="2133600"/>
            <a:ext cx="28797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en-US" altLang="en-US" sz="1800" i="1">
                <a:latin typeface="Calibri" pitchFamily="34" charset="0"/>
              </a:rPr>
              <a:t>Shuji Nakamura</a:t>
            </a:r>
            <a:endParaRPr lang="lt-LT" altLang="en-US" sz="1800" i="1">
              <a:latin typeface="Calibri" pitchFamily="34" charset="0"/>
            </a:endParaRPr>
          </a:p>
        </p:txBody>
      </p:sp>
      <p:pic>
        <p:nvPicPr>
          <p:cNvPr id="32772" name="Picture 5" descr="nakamura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5288" y="260350"/>
            <a:ext cx="1385887" cy="17287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3" name="Text Box 4"/>
          <p:cNvSpPr txBox="1">
            <a:spLocks noChangeArrowheads="1"/>
          </p:cNvSpPr>
          <p:nvPr/>
        </p:nvSpPr>
        <p:spPr bwMode="auto">
          <a:xfrm>
            <a:off x="3276600" y="1362075"/>
            <a:ext cx="5867400" cy="2714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a:latin typeface="Calibri" pitchFamily="34" charset="0"/>
              </a:rPr>
              <a:t>Tai, ką man pavyko pasiekti, rodo, kad bet kas, turintis palyginti nedidelę patirtį savo veiklos srityje, neturintis didelio finansavimo ir nebendradarbiaudamas su universitetais ir kitomis firmomis, gali vienas pats pasiekti reikšmingų rezultatų, jei pasuka į naują tyrimų sritį neprisirišęs prie visuotinai priimtų idėjų ir žinių.</a:t>
            </a:r>
          </a:p>
          <a:p>
            <a:pPr eaLnBrk="1" hangingPunct="1">
              <a:spcBef>
                <a:spcPct val="0"/>
              </a:spcBef>
              <a:buFontTx/>
              <a:buNone/>
            </a:pPr>
            <a:endParaRPr lang="lt-LT" altLang="en-US" sz="2000">
              <a:latin typeface="Calibri" pitchFamily="34" charset="0"/>
            </a:endParaRPr>
          </a:p>
          <a:p>
            <a:pPr algn="r" eaLnBrk="1" hangingPunct="1">
              <a:spcBef>
                <a:spcPct val="0"/>
              </a:spcBef>
              <a:buFontTx/>
              <a:buNone/>
            </a:pPr>
            <a:r>
              <a:rPr lang="lt-LT" altLang="en-US" sz="1600">
                <a:latin typeface="Calibri" pitchFamily="34" charset="0"/>
              </a:rPr>
              <a:t>Mėlyno šviestuko ir mėlyno puslaidininkinio lazerio išradėjas,</a:t>
            </a:r>
          </a:p>
          <a:p>
            <a:pPr algn="r" eaLnBrk="1" hangingPunct="1">
              <a:spcBef>
                <a:spcPct val="0"/>
              </a:spcBef>
              <a:buFontTx/>
              <a:buNone/>
            </a:pPr>
            <a:r>
              <a:rPr lang="lt-LT" altLang="en-US" sz="1600">
                <a:latin typeface="Calibri" pitchFamily="34" charset="0"/>
              </a:rPr>
              <a:t>Tūkstantmečio technologijų premijos laureatas </a:t>
            </a:r>
            <a:r>
              <a:rPr lang="lt-LT" altLang="en-US" sz="1600" b="1" i="1">
                <a:latin typeface="Calibri" pitchFamily="34" charset="0"/>
              </a:rPr>
              <a:t>S. Nakamura</a:t>
            </a:r>
          </a:p>
        </p:txBody>
      </p:sp>
      <p:pic>
        <p:nvPicPr>
          <p:cNvPr id="32774" name="Picture 7" descr="alaimg"/>
          <p:cNvPicPr>
            <a:picLocks noChangeAspect="1" noChangeArrowheads="1"/>
          </p:cNvPicPr>
          <p:nvPr/>
        </p:nvPicPr>
        <p:blipFill>
          <a:blip r:embed="rId4">
            <a:extLst>
              <a:ext uri="{28A0092B-C50C-407E-A947-70E740481C1C}">
                <a14:useLocalDpi xmlns:a14="http://schemas.microsoft.com/office/drawing/2010/main" val="0"/>
              </a:ext>
            </a:extLst>
          </a:blip>
          <a:srcRect l="2335" t="8594" r="32779"/>
          <a:stretch>
            <a:fillRect/>
          </a:stretch>
        </p:blipFill>
        <p:spPr bwMode="auto">
          <a:xfrm>
            <a:off x="0" y="2997200"/>
            <a:ext cx="2786063" cy="8810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 name="Rectangle 7"/>
          <p:cNvSpPr/>
          <p:nvPr/>
        </p:nvSpPr>
        <p:spPr>
          <a:xfrm>
            <a:off x="2143108" y="214290"/>
            <a:ext cx="5164362" cy="707886"/>
          </a:xfrm>
          <a:prstGeom prst="rect">
            <a:avLst/>
          </a:prstGeom>
          <a:noFill/>
        </p:spPr>
        <p:txBody>
          <a:bodyPr wrap="none">
            <a:spAutoFit/>
          </a:bodyPr>
          <a:lstStyle/>
          <a:p>
            <a:pPr algn="ctr" fontAlgn="auto">
              <a:spcBef>
                <a:spcPts val="0"/>
              </a:spcBef>
              <a:spcAft>
                <a:spcPts val="0"/>
              </a:spcAft>
              <a:defRPr/>
            </a:pPr>
            <a:r>
              <a:rPr lang="lt-LT" sz="40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mn-lt"/>
                <a:cs typeface="+mn-cs"/>
              </a:rPr>
              <a:t>MĖLYNOJI REVOLIUCIJA</a:t>
            </a:r>
            <a:endParaRPr lang="en-US" sz="4000" b="1" dirty="0">
              <a:ln w="17780" cmpd="sng">
                <a:solidFill>
                  <a:schemeClr val="accent1">
                    <a:tint val="3000"/>
                  </a:schemeClr>
                </a:solidFill>
                <a:prstDash val="solid"/>
                <a:miter lim="800000"/>
              </a:ln>
              <a:gradFill>
                <a:gsLst>
                  <a:gs pos="10000">
                    <a:schemeClr val="accent1">
                      <a:tint val="63000"/>
                      <a:sat val="105000"/>
                    </a:schemeClr>
                  </a:gs>
                  <a:gs pos="90000">
                    <a:schemeClr val="accent1">
                      <a:shade val="50000"/>
                      <a:satMod val="100000"/>
                    </a:schemeClr>
                  </a:gs>
                </a:gsLst>
                <a:lin ang="5400000"/>
              </a:gradFill>
              <a:effectLst>
                <a:outerShdw blurRad="55000" dist="50800" dir="5400000" algn="tl">
                  <a:srgbClr val="000000">
                    <a:alpha val="33000"/>
                  </a:srgbClr>
                </a:outerShdw>
              </a:effectLst>
              <a:latin typeface="+mn-lt"/>
              <a:cs typeface="+mn-cs"/>
            </a:endParaRPr>
          </a:p>
        </p:txBody>
      </p:sp>
      <p:pic>
        <p:nvPicPr>
          <p:cNvPr id="32776" name="Picture 2" descr="NICHIA">
            <a:hlinkClick r:id="rId5"/>
          </p:cNvP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23850" y="2565400"/>
            <a:ext cx="1519238" cy="37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77" name="Picture 5" descr="blueled"/>
          <p:cNvPicPr>
            <a:picLocks noChangeAspect="1" noChangeArrowheads="1"/>
          </p:cNvPicPr>
          <p:nvPr/>
        </p:nvPicPr>
        <p:blipFill>
          <a:blip r:embed="rId7">
            <a:extLst>
              <a:ext uri="{28A0092B-C50C-407E-A947-70E740481C1C}">
                <a14:useLocalDpi xmlns:a14="http://schemas.microsoft.com/office/drawing/2010/main" val="0"/>
              </a:ext>
            </a:extLst>
          </a:blip>
          <a:srcRect l="10442" r="6032"/>
          <a:stretch>
            <a:fillRect/>
          </a:stretch>
        </p:blipFill>
        <p:spPr bwMode="auto">
          <a:xfrm>
            <a:off x="3276600" y="4797425"/>
            <a:ext cx="1143000" cy="1211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78" name="Text Box 8"/>
          <p:cNvSpPr txBox="1">
            <a:spLocks noChangeArrowheads="1"/>
          </p:cNvSpPr>
          <p:nvPr/>
        </p:nvSpPr>
        <p:spPr bwMode="auto">
          <a:xfrm>
            <a:off x="3348038" y="6165850"/>
            <a:ext cx="936625"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en-US" altLang="en-US" sz="1800">
                <a:latin typeface="Calibri" pitchFamily="34" charset="0"/>
              </a:rPr>
              <a:t>1993</a:t>
            </a:r>
            <a:endParaRPr lang="lt-LT" altLang="en-US" sz="1800">
              <a:latin typeface="Calibri" pitchFamily="34" charset="0"/>
            </a:endParaRPr>
          </a:p>
        </p:txBody>
      </p:sp>
      <p:pic>
        <p:nvPicPr>
          <p:cNvPr id="32779" name="Picture 6" descr="Pure Green LED - 20 Degree Clear Min 14000mcd">
            <a:hlinkClick r:id="rId8"/>
          </p:cNvPr>
          <p:cNvPicPr>
            <a:picLocks noChangeAspect="1" noChangeArrowheads="1"/>
          </p:cNvPicPr>
          <p:nvPr/>
        </p:nvPicPr>
        <p:blipFill>
          <a:blip r:embed="rId9">
            <a:extLst>
              <a:ext uri="{28A0092B-C50C-407E-A947-70E740481C1C}">
                <a14:useLocalDpi xmlns:a14="http://schemas.microsoft.com/office/drawing/2010/main" val="0"/>
              </a:ext>
            </a:extLst>
          </a:blip>
          <a:srcRect l="20337" t="10112" r="13370" b="18539"/>
          <a:stretch>
            <a:fillRect/>
          </a:stretch>
        </p:blipFill>
        <p:spPr bwMode="auto">
          <a:xfrm>
            <a:off x="5003800" y="4797425"/>
            <a:ext cx="1138238"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32780" name="Picture 7" descr="Buy and download blue laser report">
            <a:hlinkClick r:id="rId10"/>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6948488" y="4652963"/>
            <a:ext cx="1395412" cy="22050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1" name="Text Box 10"/>
          <p:cNvSpPr txBox="1">
            <a:spLocks noChangeArrowheads="1"/>
          </p:cNvSpPr>
          <p:nvPr/>
        </p:nvSpPr>
        <p:spPr bwMode="auto">
          <a:xfrm>
            <a:off x="5003800" y="6237288"/>
            <a:ext cx="936625"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en-US" altLang="en-US" sz="1800">
                <a:latin typeface="Calibri" pitchFamily="34" charset="0"/>
              </a:rPr>
              <a:t>1995</a:t>
            </a:r>
            <a:endParaRPr lang="lt-LT" altLang="en-US" sz="1800">
              <a:latin typeface="Calibri" pitchFamily="34" charset="0"/>
            </a:endParaRPr>
          </a:p>
        </p:txBody>
      </p:sp>
      <p:sp>
        <p:nvSpPr>
          <p:cNvPr id="32782" name="TextBox 16"/>
          <p:cNvSpPr txBox="1">
            <a:spLocks noChangeArrowheads="1"/>
          </p:cNvSpPr>
          <p:nvPr/>
        </p:nvSpPr>
        <p:spPr bwMode="auto">
          <a:xfrm>
            <a:off x="2357438" y="4292600"/>
            <a:ext cx="199866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600">
                <a:latin typeface="Calibri" pitchFamily="34" charset="0"/>
              </a:rPr>
              <a:t>Mėlynas šviestukas</a:t>
            </a:r>
          </a:p>
        </p:txBody>
      </p:sp>
      <p:sp>
        <p:nvSpPr>
          <p:cNvPr id="32783" name="TextBox 17"/>
          <p:cNvSpPr txBox="1">
            <a:spLocks noChangeArrowheads="1"/>
          </p:cNvSpPr>
          <p:nvPr/>
        </p:nvSpPr>
        <p:spPr bwMode="auto">
          <a:xfrm>
            <a:off x="4427538" y="4244975"/>
            <a:ext cx="2160587"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600">
                <a:latin typeface="Calibri" pitchFamily="34" charset="0"/>
              </a:rPr>
              <a:t>Žalias šviestukas</a:t>
            </a:r>
          </a:p>
        </p:txBody>
      </p:sp>
      <p:sp>
        <p:nvSpPr>
          <p:cNvPr id="32784" name="TextBox 18"/>
          <p:cNvSpPr txBox="1">
            <a:spLocks noChangeArrowheads="1"/>
          </p:cNvSpPr>
          <p:nvPr/>
        </p:nvSpPr>
        <p:spPr bwMode="auto">
          <a:xfrm>
            <a:off x="6300788" y="4149725"/>
            <a:ext cx="2843212"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600">
                <a:latin typeface="Calibri" pitchFamily="34" charset="0"/>
              </a:rPr>
              <a:t>Mėlynas InGaN lazeris</a:t>
            </a:r>
          </a:p>
        </p:txBody>
      </p:sp>
      <p:pic>
        <p:nvPicPr>
          <p:cNvPr id="32785" name="Picture 6"/>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1275" y="4148138"/>
            <a:ext cx="1049338" cy="160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2786" name="TextBox 11"/>
          <p:cNvSpPr txBox="1">
            <a:spLocks noChangeArrowheads="1"/>
          </p:cNvSpPr>
          <p:nvPr/>
        </p:nvSpPr>
        <p:spPr bwMode="auto">
          <a:xfrm>
            <a:off x="900113" y="5661025"/>
            <a:ext cx="714375"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600">
                <a:latin typeface="Calibri" pitchFamily="34" charset="0"/>
              </a:rPr>
              <a:t>+</a:t>
            </a:r>
          </a:p>
        </p:txBody>
      </p:sp>
      <p:sp>
        <p:nvSpPr>
          <p:cNvPr id="32787" name="TextBox 12"/>
          <p:cNvSpPr txBox="1">
            <a:spLocks noChangeArrowheads="1"/>
          </p:cNvSpPr>
          <p:nvPr/>
        </p:nvSpPr>
        <p:spPr bwMode="auto">
          <a:xfrm>
            <a:off x="250825" y="5949950"/>
            <a:ext cx="2214563" cy="336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600">
                <a:latin typeface="Calibri" pitchFamily="34" charset="0"/>
              </a:rPr>
              <a:t>1 mln. EUR</a:t>
            </a:r>
          </a:p>
        </p:txBody>
      </p:sp>
      <p:sp>
        <p:nvSpPr>
          <p:cNvPr id="32788" name="TextBox 13"/>
          <p:cNvSpPr txBox="1">
            <a:spLocks noChangeArrowheads="1"/>
          </p:cNvSpPr>
          <p:nvPr/>
        </p:nvSpPr>
        <p:spPr bwMode="auto">
          <a:xfrm>
            <a:off x="0" y="6276975"/>
            <a:ext cx="2916238" cy="581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600">
                <a:latin typeface="Calibri" pitchFamily="34" charset="0"/>
              </a:rPr>
              <a:t>Įsteigta Suomijos vyriausybės ir verslininkų</a:t>
            </a:r>
          </a:p>
        </p:txBody>
      </p:sp>
      <p:pic>
        <p:nvPicPr>
          <p:cNvPr id="21" name="Picture 19"/>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1901825" y="1063625"/>
            <a:ext cx="1128713" cy="1150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diamond(in)">
                                      <p:cBhvr>
                                        <p:cTn id="7" dur="20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Rectangle 2"/>
          <p:cNvSpPr>
            <a:spLocks noGrp="1" noChangeArrowheads="1"/>
          </p:cNvSpPr>
          <p:nvPr>
            <p:ph type="title"/>
          </p:nvPr>
        </p:nvSpPr>
        <p:spPr>
          <a:xfrm>
            <a:off x="457200" y="274638"/>
            <a:ext cx="8229600" cy="777875"/>
          </a:xfrm>
        </p:spPr>
        <p:txBody>
          <a:bodyPr/>
          <a:lstStyle/>
          <a:p>
            <a:pPr eaLnBrk="1" hangingPunct="1"/>
            <a:r>
              <a:rPr lang="lt-LT" altLang="en-US" smtClean="0"/>
              <a:t>Pastebėjimai: </a:t>
            </a:r>
            <a:endParaRPr lang="en-US" altLang="en-US" smtClean="0"/>
          </a:p>
        </p:txBody>
      </p:sp>
      <p:sp>
        <p:nvSpPr>
          <p:cNvPr id="24579" name="Rectangle 3"/>
          <p:cNvSpPr>
            <a:spLocks noGrp="1" noChangeArrowheads="1"/>
          </p:cNvSpPr>
          <p:nvPr>
            <p:ph type="body" idx="1"/>
          </p:nvPr>
        </p:nvSpPr>
        <p:spPr>
          <a:xfrm>
            <a:off x="107950" y="1341438"/>
            <a:ext cx="9036050" cy="4525962"/>
          </a:xfrm>
        </p:spPr>
        <p:txBody>
          <a:bodyPr/>
          <a:lstStyle/>
          <a:p>
            <a:pPr eaLnBrk="1" hangingPunct="1">
              <a:buFontTx/>
              <a:buNone/>
            </a:pPr>
            <a:r>
              <a:rPr lang="lt-LT" altLang="en-US" sz="2800" smtClean="0"/>
              <a:t>“Keli ėjimai žirgu”:</a:t>
            </a:r>
          </a:p>
          <a:p>
            <a:pPr lvl="1" eaLnBrk="1" hangingPunct="1"/>
            <a:r>
              <a:rPr lang="lt-LT" altLang="en-US" sz="2400" smtClean="0"/>
              <a:t>Neužtenka atrasti ar sukurti naujas medžiagas, reikia atrasti ir efektus, kurių realizavimui tos medžiagos reikalingos;</a:t>
            </a:r>
          </a:p>
          <a:p>
            <a:pPr lvl="1" eaLnBrk="1" hangingPunct="1">
              <a:buFontTx/>
              <a:buNone/>
            </a:pPr>
            <a:endParaRPr lang="lt-LT" altLang="en-US" sz="2400" smtClean="0"/>
          </a:p>
          <a:p>
            <a:pPr lvl="1" eaLnBrk="1" hangingPunct="1"/>
            <a:r>
              <a:rPr lang="lt-LT" altLang="en-US" sz="2400" smtClean="0"/>
              <a:t>Ir, atvirkščiai: atradus efektus, reikia</a:t>
            </a:r>
            <a:r>
              <a:rPr lang="en-US" altLang="en-US" sz="2400" smtClean="0"/>
              <a:t>:</a:t>
            </a:r>
          </a:p>
          <a:p>
            <a:pPr lvl="2" eaLnBrk="1" hangingPunct="1"/>
            <a:r>
              <a:rPr lang="lt-LT" altLang="en-US" sz="2000" smtClean="0"/>
              <a:t>ieškoti tinkamų medžiagų jų realizavimui</a:t>
            </a:r>
            <a:endParaRPr lang="en-US" altLang="en-US" sz="2000" smtClean="0"/>
          </a:p>
          <a:p>
            <a:pPr lvl="2" eaLnBrk="1" hangingPunct="1"/>
            <a:r>
              <a:rPr lang="en-US" altLang="en-US" sz="2000" smtClean="0"/>
              <a:t>Bei suprasti, kad tie efektai yra naudingi </a:t>
            </a:r>
            <a:r>
              <a:rPr lang="en-US" altLang="en-US" sz="2000" smtClean="0">
                <a:latin typeface="Times New Roman" pitchFamily="18" charset="0"/>
              </a:rPr>
              <a:t>(Herono ratas </a:t>
            </a:r>
            <a:r>
              <a:rPr lang="lt-LT" altLang="en-US" sz="2000" smtClean="0">
                <a:latin typeface="Times New Roman" pitchFamily="18" charset="0"/>
              </a:rPr>
              <a:t>“</a:t>
            </a:r>
            <a:r>
              <a:rPr lang="en-US" altLang="en-US" sz="2000" smtClean="0">
                <a:latin typeface="Times New Roman" pitchFamily="18" charset="0"/>
              </a:rPr>
              <a:t>lauk</a:t>
            </a:r>
            <a:r>
              <a:rPr lang="lt-LT" altLang="en-US" sz="2000" smtClean="0">
                <a:latin typeface="Times New Roman" pitchFamily="18" charset="0"/>
              </a:rPr>
              <a:t>ė” pritaikymo per </a:t>
            </a:r>
            <a:r>
              <a:rPr lang="ru-RU" altLang="en-US" sz="2000" smtClean="0">
                <a:latin typeface="Times New Roman" pitchFamily="18" charset="0"/>
              </a:rPr>
              <a:t>2000</a:t>
            </a:r>
            <a:r>
              <a:rPr lang="lt-LT" altLang="en-US" sz="2000" smtClean="0">
                <a:latin typeface="Times New Roman" pitchFamily="18" charset="0"/>
              </a:rPr>
              <a:t> metų).</a:t>
            </a:r>
            <a:r>
              <a:rPr lang="lt-LT" altLang="en-US" sz="2000" smtClean="0"/>
              <a:t> </a:t>
            </a:r>
          </a:p>
          <a:p>
            <a:pPr lvl="2" eaLnBrk="1" hangingPunct="1"/>
            <a:r>
              <a:rPr lang="lt-LT" altLang="en-US" sz="2000" smtClean="0"/>
              <a:t>o sukūrus prietaisą vienam tikslui, kartais jis panaudojamas visiškai kitkam</a:t>
            </a:r>
            <a:endParaRPr lang="en-US" altLang="en-US" sz="2000" smtClean="0"/>
          </a:p>
        </p:txBody>
      </p:sp>
      <p:sp>
        <p:nvSpPr>
          <p:cNvPr id="24580" name="Text Box 4"/>
          <p:cNvSpPr txBox="1">
            <a:spLocks noChangeArrowheads="1"/>
          </p:cNvSpPr>
          <p:nvPr/>
        </p:nvSpPr>
        <p:spPr bwMode="auto">
          <a:xfrm>
            <a:off x="0" y="5907088"/>
            <a:ext cx="9144000"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200">
                <a:solidFill>
                  <a:schemeClr val="accent2"/>
                </a:solidFill>
              </a:rPr>
              <a:t>Paskutinę tezę pagrindžia Rubiko kubiukas: daugeliui tai žaislas, tačiau jis sukurtas būsimųjų architektų lavinimui: erdvinio mąstymo ugdymui.</a:t>
            </a:r>
            <a:endParaRPr lang="en-US" altLang="en-US" sz="2200">
              <a:solidFill>
                <a:schemeClr val="accent2"/>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24579">
                                            <p:txEl>
                                              <p:pRg st="1" end="1"/>
                                            </p:txEl>
                                          </p:spTgt>
                                        </p:tgtEl>
                                        <p:attrNameLst>
                                          <p:attrName>style.visibility</p:attrName>
                                        </p:attrNameLst>
                                      </p:cBhvr>
                                      <p:to>
                                        <p:strVal val="visible"/>
                                      </p:to>
                                    </p:set>
                                    <p:animEffect transition="in" filter="box(in)">
                                      <p:cBhvr>
                                        <p:cTn id="7" dur="500"/>
                                        <p:tgtEl>
                                          <p:spTgt spid="24579">
                                            <p:txEl>
                                              <p:pRg st="1" end="1"/>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4579">
                                            <p:txEl>
                                              <p:pRg st="3" end="3"/>
                                            </p:txEl>
                                          </p:spTgt>
                                        </p:tgtEl>
                                        <p:attrNameLst>
                                          <p:attrName>style.visibility</p:attrName>
                                        </p:attrNameLst>
                                      </p:cBhvr>
                                      <p:to>
                                        <p:strVal val="visible"/>
                                      </p:to>
                                    </p:set>
                                    <p:animEffect transition="in" filter="box(in)">
                                      <p:cBhvr>
                                        <p:cTn id="12" dur="500"/>
                                        <p:tgtEl>
                                          <p:spTgt spid="2457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24579">
                                            <p:txEl>
                                              <p:pRg st="4" end="4"/>
                                            </p:txEl>
                                          </p:spTgt>
                                        </p:tgtEl>
                                        <p:attrNameLst>
                                          <p:attrName>style.visibility</p:attrName>
                                        </p:attrNameLst>
                                      </p:cBhvr>
                                      <p:to>
                                        <p:strVal val="visible"/>
                                      </p:to>
                                    </p:set>
                                    <p:animEffect transition="in" filter="box(in)">
                                      <p:cBhvr>
                                        <p:cTn id="17" dur="500"/>
                                        <p:tgtEl>
                                          <p:spTgt spid="24579">
                                            <p:txEl>
                                              <p:pRg st="4" end="4"/>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24579">
                                            <p:txEl>
                                              <p:pRg st="5" end="5"/>
                                            </p:txEl>
                                          </p:spTgt>
                                        </p:tgtEl>
                                        <p:attrNameLst>
                                          <p:attrName>style.visibility</p:attrName>
                                        </p:attrNameLst>
                                      </p:cBhvr>
                                      <p:to>
                                        <p:strVal val="visible"/>
                                      </p:to>
                                    </p:set>
                                    <p:animEffect transition="in" filter="box(in)">
                                      <p:cBhvr>
                                        <p:cTn id="22" dur="500"/>
                                        <p:tgtEl>
                                          <p:spTgt spid="24579">
                                            <p:txEl>
                                              <p:pRg st="5" end="5"/>
                                            </p:txEl>
                                          </p:spTgt>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24579">
                                            <p:txEl>
                                              <p:pRg st="6" end="6"/>
                                            </p:txEl>
                                          </p:spTgt>
                                        </p:tgtEl>
                                        <p:attrNameLst>
                                          <p:attrName>style.visibility</p:attrName>
                                        </p:attrNameLst>
                                      </p:cBhvr>
                                      <p:to>
                                        <p:strVal val="visible"/>
                                      </p:to>
                                    </p:set>
                                    <p:animEffect transition="in" filter="box(in)">
                                      <p:cBhvr>
                                        <p:cTn id="27" dur="500"/>
                                        <p:tgtEl>
                                          <p:spTgt spid="24579">
                                            <p:txEl>
                                              <p:pRg st="6" end="6"/>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2" presetClass="entr" presetSubtype="9" fill="hold" grpId="0" nodeType="clickEffect">
                                  <p:stCondLst>
                                    <p:cond delay="0"/>
                                  </p:stCondLst>
                                  <p:childTnLst>
                                    <p:set>
                                      <p:cBhvr>
                                        <p:cTn id="31" dur="1" fill="hold">
                                          <p:stCondLst>
                                            <p:cond delay="0"/>
                                          </p:stCondLst>
                                        </p:cTn>
                                        <p:tgtEl>
                                          <p:spTgt spid="24580"/>
                                        </p:tgtEl>
                                        <p:attrNameLst>
                                          <p:attrName>style.visibility</p:attrName>
                                        </p:attrNameLst>
                                      </p:cBhvr>
                                      <p:to>
                                        <p:strVal val="visible"/>
                                      </p:to>
                                    </p:set>
                                    <p:anim calcmode="lin" valueType="num">
                                      <p:cBhvr additive="base">
                                        <p:cTn id="32" dur="500" fill="hold"/>
                                        <p:tgtEl>
                                          <p:spTgt spid="24580"/>
                                        </p:tgtEl>
                                        <p:attrNameLst>
                                          <p:attrName>ppt_x</p:attrName>
                                        </p:attrNameLst>
                                      </p:cBhvr>
                                      <p:tavLst>
                                        <p:tav tm="0">
                                          <p:val>
                                            <p:strVal val="0-#ppt_w/2"/>
                                          </p:val>
                                        </p:tav>
                                        <p:tav tm="100000">
                                          <p:val>
                                            <p:strVal val="#ppt_x"/>
                                          </p:val>
                                        </p:tav>
                                      </p:tavLst>
                                    </p:anim>
                                    <p:anim calcmode="lin" valueType="num">
                                      <p:cBhvr additive="base">
                                        <p:cTn id="33" dur="500" fill="hold"/>
                                        <p:tgtEl>
                                          <p:spTgt spid="24580"/>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580"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a:xfrm>
            <a:off x="0" y="0"/>
            <a:ext cx="3887788" cy="1484313"/>
          </a:xfrm>
          <a:solidFill>
            <a:srgbClr val="33CC33"/>
          </a:solidFill>
        </p:spPr>
        <p:txBody>
          <a:bodyPr/>
          <a:lstStyle/>
          <a:p>
            <a:r>
              <a:rPr lang="lt-LT" altLang="en-US" sz="2000" b="1" smtClean="0"/>
              <a:t>Galingu lazeriu sužadinti puslaidininkiai, fotoniniai kristalai ir optoelektronika</a:t>
            </a:r>
            <a:endParaRPr lang="en-US" altLang="en-US" sz="2000" b="1" smtClean="0"/>
          </a:p>
        </p:txBody>
      </p:sp>
      <p:sp>
        <p:nvSpPr>
          <p:cNvPr id="33795" name="Rectangle 3"/>
          <p:cNvSpPr>
            <a:spLocks noChangeArrowheads="1"/>
          </p:cNvSpPr>
          <p:nvPr/>
        </p:nvSpPr>
        <p:spPr bwMode="auto">
          <a:xfrm>
            <a:off x="0" y="1700213"/>
            <a:ext cx="5219700" cy="3168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536575" indent="63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buFontTx/>
              <a:buNone/>
            </a:pPr>
            <a:r>
              <a:rPr lang="lt-LT" altLang="en-US" sz="2400"/>
              <a:t>Prof. A.Žukauskas, Prof. S.Juršėnas, Prof. E.Kuokštis, Prof. G.Tamulaitis </a:t>
            </a:r>
          </a:p>
          <a:p>
            <a:pPr>
              <a:buFontTx/>
              <a:buNone/>
            </a:pPr>
            <a:r>
              <a:rPr lang="en-US" altLang="en-US" sz="2400"/>
              <a:t>&amp; </a:t>
            </a:r>
            <a:r>
              <a:rPr lang="lt-LT" altLang="en-US" sz="2400"/>
              <a:t>Co</a:t>
            </a:r>
            <a:r>
              <a:rPr lang="en-US" altLang="en-US" sz="2400"/>
              <a:t>  (</a:t>
            </a:r>
            <a:r>
              <a:rPr lang="en-US" altLang="en-US" sz="2400">
                <a:solidFill>
                  <a:srgbClr val="008000"/>
                </a:solidFill>
              </a:rPr>
              <a:t>plati</a:t>
            </a:r>
            <a:r>
              <a:rPr lang="lt-LT" altLang="en-US" sz="2400"/>
              <a:t>)</a:t>
            </a:r>
            <a:r>
              <a:rPr lang="en-US" altLang="en-US" sz="2400"/>
              <a:t>:</a:t>
            </a:r>
          </a:p>
          <a:p>
            <a:pPr lvl="1"/>
            <a:r>
              <a:rPr lang="en-US" altLang="en-US" sz="2000"/>
              <a:t>Puslaidininkiniai </a:t>
            </a:r>
            <a:r>
              <a:rPr lang="lt-LT" altLang="en-US" sz="2000"/>
              <a:t>šviestukai</a:t>
            </a:r>
            <a:r>
              <a:rPr lang="en-US" altLang="en-US" sz="2000"/>
              <a:t> ir lazeriai</a:t>
            </a:r>
            <a:r>
              <a:rPr lang="lt-LT" altLang="en-US" sz="2000"/>
              <a:t>;</a:t>
            </a:r>
          </a:p>
          <a:p>
            <a:pPr lvl="1"/>
            <a:r>
              <a:rPr lang="lt-LT" altLang="en-US" sz="2000"/>
              <a:t>Šviestukų panaudojimas žemės ūkyje ir apšvietimo sistemose, biomedicinoje</a:t>
            </a:r>
            <a:endParaRPr lang="en-US" altLang="en-US" sz="2000"/>
          </a:p>
          <a:p>
            <a:pPr lvl="1"/>
            <a:r>
              <a:rPr lang="lt-LT" altLang="en-US" sz="2400"/>
              <a:t>Organiniai šviestukai</a:t>
            </a:r>
            <a:endParaRPr lang="en-US" altLang="en-US" sz="2400"/>
          </a:p>
          <a:p>
            <a:pPr>
              <a:buFontTx/>
              <a:buNone/>
            </a:pPr>
            <a:r>
              <a:rPr lang="en-US" altLang="en-US" sz="1800">
                <a:solidFill>
                  <a:srgbClr val="FF0000"/>
                </a:solidFill>
              </a:rPr>
              <a:t>Kartu su PFI - ES </a:t>
            </a:r>
          </a:p>
          <a:p>
            <a:pPr>
              <a:buFontTx/>
              <a:buNone/>
            </a:pPr>
            <a:r>
              <a:rPr lang="en-US" altLang="en-US" sz="1800">
                <a:solidFill>
                  <a:srgbClr val="FF0000"/>
                </a:solidFill>
              </a:rPr>
              <a:t>ekscelencijos centras </a:t>
            </a:r>
          </a:p>
          <a:p>
            <a:pPr>
              <a:buFontTx/>
              <a:buNone/>
            </a:pPr>
            <a:r>
              <a:rPr lang="en-US" altLang="en-US" sz="1800">
                <a:solidFill>
                  <a:srgbClr val="FF0000"/>
                </a:solidFill>
              </a:rPr>
              <a:t>SELITEC</a:t>
            </a:r>
            <a:r>
              <a:rPr lang="lt-LT" altLang="en-US" sz="2400"/>
              <a:t> </a:t>
            </a:r>
            <a:endParaRPr lang="en-US" altLang="en-US" sz="2800"/>
          </a:p>
        </p:txBody>
      </p:sp>
      <p:pic>
        <p:nvPicPr>
          <p:cNvPr id="33796"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r="9785"/>
          <a:stretch>
            <a:fillRect/>
          </a:stretch>
        </p:blipFill>
        <p:spPr bwMode="auto">
          <a:xfrm>
            <a:off x="5165725" y="0"/>
            <a:ext cx="3978275" cy="410368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pic>
      <p:pic>
        <p:nvPicPr>
          <p:cNvPr id="33797" name="Picture 5"/>
          <p:cNvPicPr>
            <a:picLocks noChangeAspect="1" noChangeArrowheads="1"/>
          </p:cNvPicPr>
          <p:nvPr/>
        </p:nvPicPr>
        <p:blipFill>
          <a:blip r:embed="rId3">
            <a:extLst>
              <a:ext uri="{28A0092B-C50C-407E-A947-70E740481C1C}">
                <a14:useLocalDpi xmlns:a14="http://schemas.microsoft.com/office/drawing/2010/main" val="0"/>
              </a:ext>
            </a:extLst>
          </a:blip>
          <a:srcRect t="40845" b="10930"/>
          <a:stretch>
            <a:fillRect/>
          </a:stretch>
        </p:blipFill>
        <p:spPr bwMode="auto">
          <a:xfrm>
            <a:off x="2987675" y="4365625"/>
            <a:ext cx="6156325" cy="240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pPr eaLnBrk="1" hangingPunct="1"/>
            <a:r>
              <a:rPr lang="lt-LT" altLang="en-US" smtClean="0"/>
              <a:t>Vėl truputį apie kitką:</a:t>
            </a:r>
            <a:endParaRPr lang="en-US" altLang="en-US" smtClean="0"/>
          </a:p>
        </p:txBody>
      </p:sp>
      <p:sp>
        <p:nvSpPr>
          <p:cNvPr id="39939" name="Rectangle 3"/>
          <p:cNvSpPr>
            <a:spLocks noGrp="1" noChangeArrowheads="1"/>
          </p:cNvSpPr>
          <p:nvPr>
            <p:ph type="body" idx="1"/>
          </p:nvPr>
        </p:nvSpPr>
        <p:spPr>
          <a:xfrm>
            <a:off x="250825" y="1557338"/>
            <a:ext cx="5761038" cy="5040312"/>
          </a:xfrm>
        </p:spPr>
        <p:txBody>
          <a:bodyPr/>
          <a:lstStyle/>
          <a:p>
            <a:pPr eaLnBrk="1" hangingPunct="1">
              <a:lnSpc>
                <a:spcPct val="80000"/>
              </a:lnSpc>
            </a:pPr>
            <a:r>
              <a:rPr lang="lt-LT" altLang="en-US" sz="2400" smtClean="0"/>
              <a:t>Stiklą jau žinojo egiptiečiai: labai tiko papuošalams</a:t>
            </a:r>
          </a:p>
          <a:p>
            <a:pPr eaLnBrk="1" hangingPunct="1">
              <a:lnSpc>
                <a:spcPct val="80000"/>
              </a:lnSpc>
            </a:pPr>
            <a:r>
              <a:rPr lang="lt-LT" altLang="en-US" sz="2400" smtClean="0"/>
              <a:t>Vėliau rado pritaikymą indams,</a:t>
            </a:r>
          </a:p>
          <a:p>
            <a:pPr eaLnBrk="1" hangingPunct="1">
              <a:lnSpc>
                <a:spcPct val="80000"/>
              </a:lnSpc>
            </a:pPr>
            <a:r>
              <a:rPr lang="lt-LT" altLang="en-US" sz="2400" smtClean="0">
                <a:solidFill>
                  <a:schemeClr val="accent2"/>
                </a:solidFill>
              </a:rPr>
              <a:t>Dar vėliau – langams,</a:t>
            </a:r>
            <a:endParaRPr lang="en-US" altLang="en-US" sz="2400" smtClean="0">
              <a:solidFill>
                <a:schemeClr val="accent2"/>
              </a:solidFill>
            </a:endParaRPr>
          </a:p>
          <a:p>
            <a:pPr>
              <a:lnSpc>
                <a:spcPct val="80000"/>
              </a:lnSpc>
            </a:pPr>
            <a:r>
              <a:rPr lang="lt-LT" altLang="en-US" sz="1800" smtClean="0">
                <a:solidFill>
                  <a:schemeClr val="accent2"/>
                </a:solidFill>
              </a:rPr>
              <a:t>Didesn</a:t>
            </a:r>
            <a:r>
              <a:rPr lang="en-US" altLang="en-US" sz="1800" smtClean="0">
                <a:solidFill>
                  <a:schemeClr val="accent2"/>
                </a:solidFill>
              </a:rPr>
              <a:t>i</a:t>
            </a:r>
            <a:r>
              <a:rPr lang="lt-LT" altLang="en-US" sz="1800" smtClean="0">
                <a:solidFill>
                  <a:schemeClr val="accent2"/>
                </a:solidFill>
              </a:rPr>
              <a:t> stiklo lakštai buvo</a:t>
            </a:r>
            <a:r>
              <a:rPr lang="en-US" altLang="en-US" sz="1800" smtClean="0">
                <a:solidFill>
                  <a:schemeClr val="accent2"/>
                </a:solidFill>
              </a:rPr>
              <a:t> gaminami i</a:t>
            </a:r>
            <a:r>
              <a:rPr lang="lt-LT" altLang="en-US" sz="1800" smtClean="0">
                <a:solidFill>
                  <a:schemeClr val="accent2"/>
                </a:solidFill>
              </a:rPr>
              <a:t>š</a:t>
            </a:r>
            <a:r>
              <a:rPr lang="en-US" altLang="en-US" sz="1800" smtClean="0">
                <a:solidFill>
                  <a:schemeClr val="accent2"/>
                </a:solidFill>
              </a:rPr>
              <a:t>pu</a:t>
            </a:r>
            <a:r>
              <a:rPr lang="lt-LT" altLang="en-US" sz="1800" smtClean="0">
                <a:solidFill>
                  <a:schemeClr val="accent2"/>
                </a:solidFill>
              </a:rPr>
              <a:t>č</a:t>
            </a:r>
            <a:r>
              <a:rPr lang="en-US" altLang="en-US" sz="1800" smtClean="0">
                <a:solidFill>
                  <a:schemeClr val="accent2"/>
                </a:solidFill>
              </a:rPr>
              <a:t>iant</a:t>
            </a:r>
            <a:r>
              <a:rPr lang="lt-LT" altLang="en-US" sz="1800" smtClean="0">
                <a:solidFill>
                  <a:schemeClr val="accent2"/>
                </a:solidFill>
              </a:rPr>
              <a:t> didelius cilindrus, kurie prapjaunami, išskleidžiami ir supjaustomi į plokštes. </a:t>
            </a:r>
          </a:p>
          <a:p>
            <a:pPr>
              <a:lnSpc>
                <a:spcPct val="80000"/>
              </a:lnSpc>
            </a:pPr>
            <a:r>
              <a:rPr lang="lt-LT" altLang="en-US" sz="1800" smtClean="0">
                <a:solidFill>
                  <a:schemeClr val="accent2"/>
                </a:solidFill>
              </a:rPr>
              <a:t>Vėliau sukurtas cilindro traukimo metodas (9 amžiaus pradžioje). Cilindrai buvo 1.8-2.4 m ilgio, 250-36 cm skersmens. 1848 m. </a:t>
            </a:r>
            <a:r>
              <a:rPr lang="lt-LT" altLang="en-US" sz="1800" smtClean="0">
                <a:solidFill>
                  <a:schemeClr val="accent2"/>
                </a:solidFill>
                <a:hlinkClick r:id="rId2" tooltip="Henry Bessemer"/>
              </a:rPr>
              <a:t>Henry Bessemer</a:t>
            </a:r>
            <a:r>
              <a:rPr lang="lt-LT" altLang="en-US" sz="1800" smtClean="0">
                <a:solidFill>
                  <a:schemeClr val="accent2"/>
                </a:solidFill>
              </a:rPr>
              <a:t> , </a:t>
            </a:r>
            <a:r>
              <a:rPr lang="lt-LT" altLang="en-US" sz="1800" smtClean="0">
                <a:solidFill>
                  <a:schemeClr val="accent2"/>
                </a:solidFill>
                <a:hlinkClick r:id="rId3" tooltip="Anglija"/>
              </a:rPr>
              <a:t>anglų</a:t>
            </a:r>
            <a:r>
              <a:rPr lang="lt-LT" altLang="en-US" sz="1800" smtClean="0">
                <a:solidFill>
                  <a:schemeClr val="accent2"/>
                </a:solidFill>
              </a:rPr>
              <a:t> </a:t>
            </a:r>
            <a:r>
              <a:rPr lang="lt-LT" altLang="en-US" sz="1800" smtClean="0">
                <a:solidFill>
                  <a:schemeClr val="accent2"/>
                </a:solidFill>
                <a:hlinkClick r:id="rId4" tooltip="Inžinierius"/>
              </a:rPr>
              <a:t>inžinierius</a:t>
            </a:r>
            <a:r>
              <a:rPr lang="lt-LT" altLang="en-US" sz="1800" smtClean="0">
                <a:solidFill>
                  <a:schemeClr val="accent2"/>
                </a:solidFill>
              </a:rPr>
              <a:t> patentuoja plokščiojo stiklo juostelės formavimo tarp volų metodą.</a:t>
            </a:r>
          </a:p>
          <a:p>
            <a:pPr eaLnBrk="1" hangingPunct="1">
              <a:lnSpc>
                <a:spcPct val="80000"/>
              </a:lnSpc>
            </a:pPr>
            <a:r>
              <a:rPr lang="lt-LT" altLang="en-US" sz="2400" smtClean="0">
                <a:solidFill>
                  <a:srgbClr val="CC0000"/>
                </a:solidFill>
              </a:rPr>
              <a:t>Lietuvos (Vytauto Didžiojo) universiteto profesoriaus K.Šliupo pasiūlyta technologija kvarco siūlams gaminti </a:t>
            </a:r>
            <a:r>
              <a:rPr lang="lt-LT" altLang="en-US" sz="1800" smtClean="0">
                <a:solidFill>
                  <a:srgbClr val="CC0000"/>
                </a:solidFill>
              </a:rPr>
              <a:t>(atspausdinta “Nature” žurnale) atvėrė kelius šviesolaidžiams.</a:t>
            </a:r>
            <a:endParaRPr lang="en-US" altLang="en-US" sz="1800" smtClean="0">
              <a:solidFill>
                <a:srgbClr val="CC0000"/>
              </a:solidFill>
            </a:endParaRPr>
          </a:p>
        </p:txBody>
      </p:sp>
      <p:pic>
        <p:nvPicPr>
          <p:cNvPr id="39941" name="Picture 5"/>
          <p:cNvPicPr>
            <a:picLocks noChangeAspect="1" noChangeArrowheads="1"/>
          </p:cNvPicPr>
          <p:nvPr/>
        </p:nvPicPr>
        <p:blipFill>
          <a:blip r:embed="rId5">
            <a:extLst>
              <a:ext uri="{28A0092B-C50C-407E-A947-70E740481C1C}">
                <a14:useLocalDpi xmlns:a14="http://schemas.microsoft.com/office/drawing/2010/main" val="0"/>
              </a:ext>
            </a:extLst>
          </a:blip>
          <a:srcRect l="10648" t="4015" r="17294" b="7941"/>
          <a:stretch>
            <a:fillRect/>
          </a:stretch>
        </p:blipFill>
        <p:spPr bwMode="auto">
          <a:xfrm>
            <a:off x="6300788" y="1557338"/>
            <a:ext cx="2517775" cy="4103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39939">
                                            <p:txEl>
                                              <p:pRg st="0" end="0"/>
                                            </p:txEl>
                                          </p:spTgt>
                                        </p:tgtEl>
                                        <p:attrNameLst>
                                          <p:attrName>style.visibility</p:attrName>
                                        </p:attrNameLst>
                                      </p:cBhvr>
                                      <p:to>
                                        <p:strVal val="visible"/>
                                      </p:to>
                                    </p:set>
                                    <p:animEffect transition="in" filter="box(in)">
                                      <p:cBhvr>
                                        <p:cTn id="7" dur="500"/>
                                        <p:tgtEl>
                                          <p:spTgt spid="3993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39939">
                                            <p:txEl>
                                              <p:pRg st="1" end="1"/>
                                            </p:txEl>
                                          </p:spTgt>
                                        </p:tgtEl>
                                        <p:attrNameLst>
                                          <p:attrName>style.visibility</p:attrName>
                                        </p:attrNameLst>
                                      </p:cBhvr>
                                      <p:to>
                                        <p:strVal val="visible"/>
                                      </p:to>
                                    </p:set>
                                    <p:animEffect transition="in" filter="box(in)">
                                      <p:cBhvr>
                                        <p:cTn id="12" dur="500"/>
                                        <p:tgtEl>
                                          <p:spTgt spid="3993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39939">
                                            <p:txEl>
                                              <p:pRg st="2" end="2"/>
                                            </p:txEl>
                                          </p:spTgt>
                                        </p:tgtEl>
                                        <p:attrNameLst>
                                          <p:attrName>style.visibility</p:attrName>
                                        </p:attrNameLst>
                                      </p:cBhvr>
                                      <p:to>
                                        <p:strVal val="visible"/>
                                      </p:to>
                                    </p:set>
                                    <p:animEffect transition="in" filter="box(in)">
                                      <p:cBhvr>
                                        <p:cTn id="17" dur="500"/>
                                        <p:tgtEl>
                                          <p:spTgt spid="39939">
                                            <p:txEl>
                                              <p:pRg st="2" end="2"/>
                                            </p:txEl>
                                          </p:spTgt>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39941"/>
                                        </p:tgtEl>
                                        <p:attrNameLst>
                                          <p:attrName>style.visibility</p:attrName>
                                        </p:attrNameLst>
                                      </p:cBhvr>
                                      <p:to>
                                        <p:strVal val="visible"/>
                                      </p:to>
                                    </p:set>
                                    <p:animEffect transition="in" filter="box(in)">
                                      <p:cBhvr>
                                        <p:cTn id="22" dur="500"/>
                                        <p:tgtEl>
                                          <p:spTgt spid="39941"/>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grpId="0" nodeType="clickEffect">
                                  <p:stCondLst>
                                    <p:cond delay="0"/>
                                  </p:stCondLst>
                                  <p:childTnLst>
                                    <p:set>
                                      <p:cBhvr>
                                        <p:cTn id="26" dur="1" fill="hold">
                                          <p:stCondLst>
                                            <p:cond delay="0"/>
                                          </p:stCondLst>
                                        </p:cTn>
                                        <p:tgtEl>
                                          <p:spTgt spid="39939">
                                            <p:txEl>
                                              <p:pRg st="3" end="3"/>
                                            </p:txEl>
                                          </p:spTgt>
                                        </p:tgtEl>
                                        <p:attrNameLst>
                                          <p:attrName>style.visibility</p:attrName>
                                        </p:attrNameLst>
                                      </p:cBhvr>
                                      <p:to>
                                        <p:strVal val="visible"/>
                                      </p:to>
                                    </p:set>
                                    <p:animEffect transition="in" filter="box(in)">
                                      <p:cBhvr>
                                        <p:cTn id="27" dur="500"/>
                                        <p:tgtEl>
                                          <p:spTgt spid="39939">
                                            <p:txEl>
                                              <p:pRg st="3" end="3"/>
                                            </p:txEl>
                                          </p:spTgt>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39939">
                                            <p:txEl>
                                              <p:pRg st="4" end="4"/>
                                            </p:txEl>
                                          </p:spTgt>
                                        </p:tgtEl>
                                        <p:attrNameLst>
                                          <p:attrName>style.visibility</p:attrName>
                                        </p:attrNameLst>
                                      </p:cBhvr>
                                      <p:to>
                                        <p:strVal val="visible"/>
                                      </p:to>
                                    </p:set>
                                    <p:animEffect transition="in" filter="box(in)">
                                      <p:cBhvr>
                                        <p:cTn id="32" dur="500"/>
                                        <p:tgtEl>
                                          <p:spTgt spid="39939">
                                            <p:txEl>
                                              <p:pRg st="4" end="4"/>
                                            </p:txEl>
                                          </p:spTgt>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39939">
                                            <p:txEl>
                                              <p:pRg st="5" end="5"/>
                                            </p:txEl>
                                          </p:spTgt>
                                        </p:tgtEl>
                                        <p:attrNameLst>
                                          <p:attrName>style.visibility</p:attrName>
                                        </p:attrNameLst>
                                      </p:cBhvr>
                                      <p:to>
                                        <p:strVal val="visible"/>
                                      </p:to>
                                    </p:set>
                                    <p:animEffect transition="in" filter="box(in)">
                                      <p:cBhvr>
                                        <p:cTn id="37" dur="500"/>
                                        <p:tgtEl>
                                          <p:spTgt spid="39939">
                                            <p:txEl>
                                              <p:pRg st="5" end="5"/>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9" grpId="0" build="p"/>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Rectangle 2"/>
          <p:cNvSpPr>
            <a:spLocks noGrp="1" noChangeArrowheads="1"/>
          </p:cNvSpPr>
          <p:nvPr>
            <p:ph type="title"/>
          </p:nvPr>
        </p:nvSpPr>
        <p:spPr>
          <a:xfrm rot="10800000" flipV="1">
            <a:off x="889000" y="274638"/>
            <a:ext cx="4330700" cy="1143000"/>
          </a:xfrm>
        </p:spPr>
        <p:txBody>
          <a:bodyPr/>
          <a:lstStyle/>
          <a:p>
            <a:pPr eaLnBrk="1" hangingPunct="1"/>
            <a:r>
              <a:rPr lang="lt-LT" altLang="en-US" smtClean="0"/>
              <a:t>Šviesolaidis</a:t>
            </a:r>
            <a:endParaRPr lang="en-US" altLang="en-US" smtClean="0"/>
          </a:p>
        </p:txBody>
      </p:sp>
      <p:pic>
        <p:nvPicPr>
          <p:cNvPr id="35843" name="Picture 3" descr="sviesolaidziai"/>
          <p:cNvPicPr>
            <a:picLocks noChangeAspect="1" noChangeArrowheads="1"/>
          </p:cNvPicPr>
          <p:nvPr/>
        </p:nvPicPr>
        <p:blipFill>
          <a:blip r:embed="rId3">
            <a:extLst>
              <a:ext uri="{28A0092B-C50C-407E-A947-70E740481C1C}">
                <a14:useLocalDpi xmlns:a14="http://schemas.microsoft.com/office/drawing/2010/main" val="0"/>
              </a:ext>
            </a:extLst>
          </a:blip>
          <a:srcRect t="73160" b="6921"/>
          <a:stretch>
            <a:fillRect/>
          </a:stretch>
        </p:blipFill>
        <p:spPr bwMode="auto">
          <a:xfrm>
            <a:off x="395288" y="1412875"/>
            <a:ext cx="4824412" cy="936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aphicFrame>
        <p:nvGraphicFramePr>
          <p:cNvPr id="35844" name="Object 4"/>
          <p:cNvGraphicFramePr>
            <a:graphicFrameLocks noGrp="1" noChangeAspect="1"/>
          </p:cNvGraphicFramePr>
          <p:nvPr>
            <p:ph idx="1"/>
          </p:nvPr>
        </p:nvGraphicFramePr>
        <p:xfrm>
          <a:off x="5940425" y="44450"/>
          <a:ext cx="2289175" cy="4525963"/>
        </p:xfrm>
        <a:graphic>
          <a:graphicData uri="http://schemas.openxmlformats.org/presentationml/2006/ole">
            <mc:AlternateContent xmlns:mc="http://schemas.openxmlformats.org/markup-compatibility/2006">
              <mc:Choice xmlns:v="urn:schemas-microsoft-com:vml" Requires="v">
                <p:oleObj spid="_x0000_s35857" name="Photo Editor nuotrauka" r:id="rId4" imgW="3685714" imgH="7287642" progId="MSPhotoEd.3">
                  <p:embed/>
                </p:oleObj>
              </mc:Choice>
              <mc:Fallback>
                <p:oleObj name="Photo Editor nuotrauka" r:id="rId4" imgW="3685714" imgH="7287642" progId="MSPhotoEd.3">
                  <p:embed/>
                  <p:pic>
                    <p:nvPicPr>
                      <p:cNvPr id="0" name="Object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0425" y="44450"/>
                        <a:ext cx="2289175" cy="45259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35845" name="Text Box 6"/>
          <p:cNvSpPr txBox="1">
            <a:spLocks noChangeArrowheads="1"/>
          </p:cNvSpPr>
          <p:nvPr/>
        </p:nvSpPr>
        <p:spPr bwMode="auto">
          <a:xfrm>
            <a:off x="395288" y="2636838"/>
            <a:ext cx="4752975" cy="581025"/>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50000"/>
              </a:spcBef>
              <a:buFontTx/>
              <a:buNone/>
            </a:pPr>
            <a:r>
              <a:rPr lang="lt-LT" altLang="en-US" sz="1600">
                <a:cs typeface="Arial" pitchFamily="34" charset="0"/>
              </a:rPr>
              <a:t>Ištempiant stiklo luitą į siūlą gaunamas ~</a:t>
            </a:r>
            <a:r>
              <a:rPr lang="en-US" altLang="en-US" sz="1600">
                <a:cs typeface="Arial" pitchFamily="34" charset="0"/>
              </a:rPr>
              <a:t>40 km </a:t>
            </a:r>
            <a:r>
              <a:rPr lang="lt-LT" altLang="en-US" sz="1600">
                <a:cs typeface="Arial" pitchFamily="34" charset="0"/>
              </a:rPr>
              <a:t>šviesoolaidis</a:t>
            </a:r>
            <a:endParaRPr lang="en-US" altLang="en-US" sz="1600">
              <a:cs typeface="Arial" pitchFamily="34" charset="0"/>
            </a:endParaRPr>
          </a:p>
        </p:txBody>
      </p:sp>
      <p:pic>
        <p:nvPicPr>
          <p:cNvPr id="35846" name="Picture 9" descr="[Kao.JPG]"/>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84213" y="3284538"/>
            <a:ext cx="1576387" cy="20732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7" name="Rectangle 10"/>
          <p:cNvSpPr>
            <a:spLocks noChangeArrowheads="1"/>
          </p:cNvSpPr>
          <p:nvPr/>
        </p:nvSpPr>
        <p:spPr bwMode="auto">
          <a:xfrm>
            <a:off x="0" y="5516563"/>
            <a:ext cx="8999538"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spcBef>
                <a:spcPct val="0"/>
              </a:spcBef>
              <a:buFontTx/>
              <a:buNone/>
            </a:pPr>
            <a:r>
              <a:rPr lang="en-US" altLang="en-US" sz="1800">
                <a:solidFill>
                  <a:srgbClr val="000000"/>
                </a:solidFill>
              </a:rPr>
              <a:t>The Master of Light</a:t>
            </a:r>
          </a:p>
          <a:p>
            <a:pPr>
              <a:spcBef>
                <a:spcPct val="0"/>
              </a:spcBef>
              <a:buFontTx/>
              <a:buNone/>
            </a:pPr>
            <a:r>
              <a:rPr lang="lt-LT" altLang="en-US" sz="1800">
                <a:solidFill>
                  <a:srgbClr val="000000"/>
                </a:solidFill>
              </a:rPr>
              <a:t>The Nobel Prize in Physics 2009</a:t>
            </a:r>
            <a:r>
              <a:rPr lang="en-US" altLang="en-US" sz="1800">
                <a:solidFill>
                  <a:srgbClr val="000000"/>
                </a:solidFill>
              </a:rPr>
              <a:t>:</a:t>
            </a:r>
          </a:p>
          <a:p>
            <a:pPr>
              <a:spcBef>
                <a:spcPct val="0"/>
              </a:spcBef>
              <a:buFontTx/>
              <a:buNone/>
            </a:pPr>
            <a:r>
              <a:rPr lang="lt-LT" altLang="en-US" sz="1800">
                <a:solidFill>
                  <a:srgbClr val="000000"/>
                </a:solidFill>
              </a:rPr>
              <a:t>one half awarded to Charles Kuen Kao </a:t>
            </a:r>
            <a:r>
              <a:rPr lang="lt-LT" altLang="en-US" sz="1800" i="1">
                <a:solidFill>
                  <a:srgbClr val="000000"/>
                </a:solidFill>
              </a:rPr>
              <a:t>"for groundbreaking achievements concerning the transmission of light in fibers for optical communication"</a:t>
            </a:r>
            <a:r>
              <a:rPr lang="lt-LT" altLang="en-US" sz="1800">
                <a:solidFill>
                  <a:srgbClr val="000000"/>
                </a:solidFill>
              </a:rPr>
              <a:t>, </a:t>
            </a:r>
            <a:r>
              <a:rPr lang="en-US" altLang="en-US" sz="1800">
                <a:solidFill>
                  <a:srgbClr val="000000"/>
                </a:solidFill>
              </a:rPr>
              <a:t> </a:t>
            </a:r>
          </a:p>
        </p:txBody>
      </p:sp>
      <p:pic>
        <p:nvPicPr>
          <p:cNvPr id="17427" name="Picture 19"/>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484438" y="3644900"/>
            <a:ext cx="1462087"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35849" name="Text Box 12"/>
          <p:cNvSpPr txBox="1">
            <a:spLocks noChangeArrowheads="1"/>
          </p:cNvSpPr>
          <p:nvPr/>
        </p:nvSpPr>
        <p:spPr bwMode="auto">
          <a:xfrm>
            <a:off x="3924300" y="4508500"/>
            <a:ext cx="5219700" cy="137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800">
                <a:solidFill>
                  <a:srgbClr val="000000"/>
                </a:solidFill>
              </a:rPr>
              <a:t>K</a:t>
            </a:r>
            <a:r>
              <a:rPr lang="lt-LT" altLang="en-US" sz="1800">
                <a:solidFill>
                  <a:srgbClr val="000000"/>
                </a:solidFill>
              </a:rPr>
              <a:t>ęstutis Šliū</a:t>
            </a:r>
            <a:r>
              <a:rPr lang="en-US" altLang="en-US" sz="1800">
                <a:solidFill>
                  <a:srgbClr val="000000"/>
                </a:solidFill>
              </a:rPr>
              <a:t>p</a:t>
            </a:r>
            <a:r>
              <a:rPr lang="lt-LT" altLang="en-US" sz="1800">
                <a:solidFill>
                  <a:srgbClr val="000000"/>
                </a:solidFill>
              </a:rPr>
              <a:t>as, </a:t>
            </a:r>
            <a:r>
              <a:rPr lang="lt-LT" altLang="en-US" sz="1800" b="1">
                <a:solidFill>
                  <a:srgbClr val="000000"/>
                </a:solidFill>
              </a:rPr>
              <a:t>Spiral Springs of Quartz</a:t>
            </a:r>
            <a:endParaRPr lang="lt-LT" altLang="en-US" sz="1800">
              <a:solidFill>
                <a:srgbClr val="000000"/>
              </a:solidFill>
            </a:endParaRPr>
          </a:p>
          <a:p>
            <a:pPr eaLnBrk="1" hangingPunct="1">
              <a:spcBef>
                <a:spcPct val="0"/>
              </a:spcBef>
              <a:buFontTx/>
              <a:buNone/>
            </a:pPr>
            <a:r>
              <a:rPr lang="lt-LT" altLang="en-US" sz="1800">
                <a:solidFill>
                  <a:srgbClr val="000000"/>
                </a:solidFill>
              </a:rPr>
              <a:t>Nature, </a:t>
            </a:r>
            <a:r>
              <a:rPr lang="lt-LT" altLang="en-US" sz="1800" b="1">
                <a:solidFill>
                  <a:srgbClr val="000000"/>
                </a:solidFill>
              </a:rPr>
              <a:t>115</a:t>
            </a:r>
            <a:r>
              <a:rPr lang="en-US" altLang="en-US" sz="1400">
                <a:solidFill>
                  <a:srgbClr val="000000"/>
                </a:solidFill>
              </a:rPr>
              <a:t>(</a:t>
            </a:r>
            <a:r>
              <a:rPr lang="lt-LT" altLang="en-US" sz="1400">
                <a:solidFill>
                  <a:srgbClr val="000000"/>
                </a:solidFill>
              </a:rPr>
              <a:t>2903</a:t>
            </a:r>
            <a:r>
              <a:rPr lang="en-US" altLang="en-US" sz="1400">
                <a:solidFill>
                  <a:srgbClr val="000000"/>
                </a:solidFill>
              </a:rPr>
              <a:t>)</a:t>
            </a:r>
            <a:r>
              <a:rPr lang="lt-LT" altLang="en-US" sz="1800">
                <a:solidFill>
                  <a:srgbClr val="000000"/>
                </a:solidFill>
              </a:rPr>
              <a:t>, pp. 943-944 (1925).</a:t>
            </a:r>
            <a:r>
              <a:rPr lang="en-US" altLang="en-US" sz="1800">
                <a:solidFill>
                  <a:srgbClr val="000000"/>
                </a:solidFill>
              </a:rPr>
              <a:t>     </a:t>
            </a:r>
            <a:r>
              <a:rPr lang="lt-LT" altLang="en-US" sz="1600">
                <a:solidFill>
                  <a:srgbClr val="000000"/>
                </a:solidFill>
              </a:rPr>
              <a:t>The following is the method of manufacture. A small hole is drilled into the body of a carbon cylinder near one end, a splinter of fused quartz being driven into this hole.</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64" name="Text Box 8"/>
          <p:cNvSpPr txBox="1">
            <a:spLocks noChangeArrowheads="1"/>
          </p:cNvSpPr>
          <p:nvPr/>
        </p:nvSpPr>
        <p:spPr bwMode="auto">
          <a:xfrm>
            <a:off x="476771" y="980728"/>
            <a:ext cx="8301038" cy="138499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800" dirty="0">
                <a:solidFill>
                  <a:srgbClr val="000000"/>
                </a:solidFill>
              </a:rPr>
              <a:t>Sujungus </a:t>
            </a:r>
            <a:r>
              <a:rPr lang="lt-LT" altLang="en-US" sz="2800" b="1" dirty="0">
                <a:solidFill>
                  <a:srgbClr val="000000"/>
                </a:solidFill>
              </a:rPr>
              <a:t>puslaidininkių </a:t>
            </a:r>
            <a:r>
              <a:rPr lang="lt-LT" altLang="en-US" sz="2800" dirty="0">
                <a:solidFill>
                  <a:srgbClr val="000000"/>
                </a:solidFill>
              </a:rPr>
              <a:t>elektronikos, </a:t>
            </a:r>
            <a:r>
              <a:rPr lang="lt-LT" altLang="en-US" sz="2800" b="1" dirty="0">
                <a:solidFill>
                  <a:srgbClr val="000000"/>
                </a:solidFill>
              </a:rPr>
              <a:t>lazerių </a:t>
            </a:r>
            <a:r>
              <a:rPr lang="lt-LT" altLang="en-US" sz="2800" dirty="0">
                <a:solidFill>
                  <a:srgbClr val="000000"/>
                </a:solidFill>
              </a:rPr>
              <a:t>pasiekimus su </a:t>
            </a:r>
            <a:r>
              <a:rPr lang="lt-LT" altLang="en-US" sz="2800" b="1" dirty="0">
                <a:solidFill>
                  <a:srgbClr val="000000"/>
                </a:solidFill>
              </a:rPr>
              <a:t>šviesolaidžiais</a:t>
            </a:r>
            <a:r>
              <a:rPr lang="lt-LT" altLang="en-US" sz="2800" dirty="0">
                <a:solidFill>
                  <a:srgbClr val="000000"/>
                </a:solidFill>
              </a:rPr>
              <a:t> gautas efektyvios plačiajuostės </a:t>
            </a:r>
            <a:r>
              <a:rPr lang="lt-LT" altLang="en-US" sz="2800" b="1" dirty="0">
                <a:solidFill>
                  <a:srgbClr val="FF0000"/>
                </a:solidFill>
              </a:rPr>
              <a:t>telefono, TV ryšių sistemos</a:t>
            </a:r>
            <a:r>
              <a:rPr lang="lt-LT" altLang="en-US" sz="2800" dirty="0" smtClean="0">
                <a:solidFill>
                  <a:srgbClr val="000000"/>
                </a:solidFill>
              </a:rPr>
              <a:t>.</a:t>
            </a:r>
            <a:endParaRPr lang="lt-LT" altLang="en-US" sz="2800" dirty="0">
              <a:solidFill>
                <a:srgbClr val="000000"/>
              </a:solidFill>
            </a:endParaRPr>
          </a:p>
        </p:txBody>
      </p:sp>
      <p:sp>
        <p:nvSpPr>
          <p:cNvPr id="2" name="Rectangle 1"/>
          <p:cNvSpPr/>
          <p:nvPr/>
        </p:nvSpPr>
        <p:spPr>
          <a:xfrm>
            <a:off x="26678" y="2722592"/>
            <a:ext cx="5065016" cy="1200329"/>
          </a:xfrm>
          <a:prstGeom prst="rect">
            <a:avLst/>
          </a:prstGeom>
        </p:spPr>
        <p:txBody>
          <a:bodyPr wrap="square">
            <a:spAutoFit/>
          </a:bodyPr>
          <a:lstStyle/>
          <a:p>
            <a:r>
              <a:rPr lang="lt-LT" altLang="en-US" sz="2400" dirty="0">
                <a:latin typeface="Times New Roman" pitchFamily="18" charset="0"/>
              </a:rPr>
              <a:t>Jas sujungus su </a:t>
            </a:r>
            <a:r>
              <a:rPr lang="lt-LT" altLang="en-US" sz="2400" b="1" dirty="0">
                <a:latin typeface="Times New Roman" pitchFamily="18" charset="0"/>
              </a:rPr>
              <a:t>didelių energijų fizikos</a:t>
            </a:r>
            <a:r>
              <a:rPr lang="lt-LT" altLang="en-US" sz="2400" dirty="0">
                <a:latin typeface="Times New Roman" pitchFamily="18" charset="0"/>
              </a:rPr>
              <a:t> naudojamomis technologijomis CERN’e gavosi </a:t>
            </a:r>
            <a:r>
              <a:rPr lang="lt-LT" altLang="en-US" sz="2400" b="1" dirty="0">
                <a:solidFill>
                  <a:srgbClr val="FF0000"/>
                </a:solidFill>
                <a:latin typeface="Times New Roman" pitchFamily="18" charset="0"/>
              </a:rPr>
              <a:t>internetas</a:t>
            </a:r>
            <a:r>
              <a:rPr lang="lt-LT" altLang="en-US" sz="2400" b="1" dirty="0" smtClean="0">
                <a:solidFill>
                  <a:srgbClr val="FF0000"/>
                </a:solidFill>
                <a:latin typeface="Times New Roman" pitchFamily="18" charset="0"/>
              </a:rPr>
              <a:t>.</a:t>
            </a:r>
            <a:endParaRPr lang="lt-LT" altLang="en-US" sz="2400" b="1" dirty="0">
              <a:solidFill>
                <a:srgbClr val="FF0000"/>
              </a:solidFill>
              <a:latin typeface="Times New Roman" pitchFamily="18" charset="0"/>
            </a:endParaRPr>
          </a:p>
        </p:txBody>
      </p:sp>
      <p:sp>
        <p:nvSpPr>
          <p:cNvPr id="3" name="Rectangle 2"/>
          <p:cNvSpPr/>
          <p:nvPr/>
        </p:nvSpPr>
        <p:spPr>
          <a:xfrm>
            <a:off x="491083" y="6036096"/>
            <a:ext cx="8301038" cy="461665"/>
          </a:xfrm>
          <a:prstGeom prst="rect">
            <a:avLst/>
          </a:prstGeom>
        </p:spPr>
        <p:txBody>
          <a:bodyPr wrap="square">
            <a:spAutoFit/>
          </a:bodyPr>
          <a:lstStyle/>
          <a:p>
            <a:r>
              <a:rPr lang="lt-LT" altLang="en-US" sz="2400" b="1" dirty="0">
                <a:solidFill>
                  <a:srgbClr val="CC0000"/>
                </a:solidFill>
              </a:rPr>
              <a:t>Bet kurios grandies išjungimas yra viską žlugdantis</a:t>
            </a:r>
            <a:endParaRPr lang="en-US" altLang="en-US" sz="2400" b="1" dirty="0">
              <a:solidFill>
                <a:srgbClr val="CC0000"/>
              </a:solidFill>
            </a:endParaRPr>
          </a:p>
        </p:txBody>
      </p:sp>
      <p:grpSp>
        <p:nvGrpSpPr>
          <p:cNvPr id="10" name="Group 9"/>
          <p:cNvGrpSpPr/>
          <p:nvPr/>
        </p:nvGrpSpPr>
        <p:grpSpPr>
          <a:xfrm>
            <a:off x="5410994" y="2381161"/>
            <a:ext cx="3423444" cy="2003425"/>
            <a:chOff x="5410994" y="2381161"/>
            <a:chExt cx="3423444" cy="2003425"/>
          </a:xfrm>
        </p:grpSpPr>
        <p:pic>
          <p:nvPicPr>
            <p:cNvPr id="5" name="Picture 2"/>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5410994" y="2381161"/>
              <a:ext cx="3423444" cy="1968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 Box 5"/>
            <p:cNvSpPr txBox="1">
              <a:spLocks noChangeArrowheads="1"/>
            </p:cNvSpPr>
            <p:nvPr/>
          </p:nvSpPr>
          <p:spPr bwMode="auto">
            <a:xfrm>
              <a:off x="5943354" y="3922921"/>
              <a:ext cx="2358723" cy="461665"/>
            </a:xfrm>
            <a:prstGeom prst="rect">
              <a:avLst/>
            </a:prstGeom>
            <a:solidFill>
              <a:srgbClr val="FF339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400" dirty="0">
                  <a:solidFill>
                    <a:srgbClr val="FFFF00"/>
                  </a:solidFill>
                  <a:latin typeface="Times New Roman" pitchFamily="18" charset="0"/>
                </a:rPr>
                <a:t>Tim Berners-Lee</a:t>
              </a:r>
              <a:r>
                <a:rPr lang="lt-LT" altLang="en-US" sz="2400" dirty="0">
                  <a:solidFill>
                    <a:srgbClr val="FFFF00"/>
                  </a:solidFill>
                  <a:latin typeface="Times New Roman" pitchFamily="18" charset="0"/>
                </a:rPr>
                <a:t> </a:t>
              </a:r>
              <a:endParaRPr lang="en-US" altLang="en-US" sz="2400" dirty="0">
                <a:solidFill>
                  <a:srgbClr val="FFFF00"/>
                </a:solidFill>
                <a:latin typeface="Times New Roman" pitchFamily="18" charset="0"/>
              </a:endParaRPr>
            </a:p>
          </p:txBody>
        </p:sp>
      </p:grpSp>
      <p:grpSp>
        <p:nvGrpSpPr>
          <p:cNvPr id="9" name="Group 8"/>
          <p:cNvGrpSpPr/>
          <p:nvPr/>
        </p:nvGrpSpPr>
        <p:grpSpPr>
          <a:xfrm>
            <a:off x="5388544" y="4446536"/>
            <a:ext cx="3462413" cy="1430736"/>
            <a:chOff x="5388544" y="4446536"/>
            <a:chExt cx="3462413" cy="1430736"/>
          </a:xfrm>
        </p:grpSpPr>
        <p:pic>
          <p:nvPicPr>
            <p:cNvPr id="7" name="Picture 4" descr="Radio astronomy’s contribution to WiFi"/>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88545" y="4446536"/>
              <a:ext cx="3389263" cy="13756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5388544" y="5230941"/>
              <a:ext cx="3462413" cy="646331"/>
            </a:xfrm>
            <a:prstGeom prst="rect">
              <a:avLst/>
            </a:prstGeom>
          </p:spPr>
          <p:txBody>
            <a:bodyPr wrap="square">
              <a:spAutoFit/>
            </a:bodyPr>
            <a:lstStyle/>
            <a:p>
              <a:r>
                <a:rPr lang="lt-LT" altLang="en-US" b="1" dirty="0">
                  <a:ea typeface="ＭＳ Ｐゴシック" pitchFamily="34" charset="-128"/>
                </a:rPr>
                <a:t>John O’Sullivan</a:t>
              </a:r>
              <a:endParaRPr lang="en-US" altLang="en-US" b="1" dirty="0">
                <a:ea typeface="ＭＳ Ｐゴシック" pitchFamily="34" charset="-128"/>
              </a:endParaRPr>
            </a:p>
            <a:p>
              <a:r>
                <a:rPr lang="lt-LT" altLang="en-US" b="1" dirty="0" smtClean="0">
                  <a:ea typeface="ＭＳ Ｐゴシック" pitchFamily="34" charset="-128"/>
                </a:rPr>
                <a:t>1988 </a:t>
              </a:r>
              <a:r>
                <a:rPr lang="lt-LT" altLang="en-US" b="1" dirty="0">
                  <a:ea typeface="ＭＳ Ｐゴシック" pitchFamily="34" charset="-128"/>
                </a:rPr>
                <a:t>sukūrė ir įdiegė “chip’ą”</a:t>
              </a:r>
              <a:endParaRPr lang="lt-LT" altLang="en-US" b="1" dirty="0">
                <a:ea typeface="ＭＳ Ｐゴシック" pitchFamily="34" charset="-128"/>
              </a:endParaRPr>
            </a:p>
          </p:txBody>
        </p:sp>
      </p:grpSp>
      <p:sp>
        <p:nvSpPr>
          <p:cNvPr id="11" name="TextBox 10"/>
          <p:cNvSpPr txBox="1"/>
          <p:nvPr/>
        </p:nvSpPr>
        <p:spPr>
          <a:xfrm>
            <a:off x="251521" y="4631202"/>
            <a:ext cx="4840174" cy="830997"/>
          </a:xfrm>
          <a:prstGeom prst="rect">
            <a:avLst/>
          </a:prstGeom>
          <a:noFill/>
        </p:spPr>
        <p:txBody>
          <a:bodyPr wrap="square" rtlCol="0">
            <a:spAutoFit/>
          </a:bodyPr>
          <a:lstStyle/>
          <a:p>
            <a:r>
              <a:rPr lang="lt-LT" sz="2400" dirty="0" smtClean="0">
                <a:latin typeface="Times New Roman" panose="02020603050405020304" pitchFamily="18" charset="0"/>
              </a:rPr>
              <a:t>Sujungus su </a:t>
            </a:r>
            <a:r>
              <a:rPr lang="lt-LT" sz="2400" b="1" dirty="0" smtClean="0">
                <a:latin typeface="Times New Roman" panose="02020603050405020304" pitchFamily="18" charset="0"/>
              </a:rPr>
              <a:t>radijoastronomų</a:t>
            </a:r>
            <a:r>
              <a:rPr lang="lt-LT" sz="2400" dirty="0" smtClean="0">
                <a:latin typeface="Times New Roman" panose="02020603050405020304" pitchFamily="18" charset="0"/>
              </a:rPr>
              <a:t> sukurta IT turime </a:t>
            </a:r>
            <a:r>
              <a:rPr lang="lt-LT" sz="2400" b="1" dirty="0" smtClean="0">
                <a:solidFill>
                  <a:srgbClr val="CC0000"/>
                </a:solidFill>
                <a:latin typeface="Times New Roman" panose="02020603050405020304" pitchFamily="18" charset="0"/>
              </a:rPr>
              <a:t>bevielį internetą</a:t>
            </a:r>
            <a:endParaRPr lang="en-US" sz="2400" b="1" dirty="0">
              <a:solidFill>
                <a:srgbClr val="CC0000"/>
              </a:solidFill>
              <a:latin typeface="Times New Roman" panose="02020603050405020304" pitchFamily="18" charset="0"/>
            </a:endParaRP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10"/>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1"/>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P spid="3" grpId="0"/>
      <p:bldP spid="11" grpId="0"/>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Rectangle 2"/>
          <p:cNvSpPr>
            <a:spLocks noGrp="1" noChangeArrowheads="1"/>
          </p:cNvSpPr>
          <p:nvPr>
            <p:ph type="title"/>
          </p:nvPr>
        </p:nvSpPr>
        <p:spPr/>
        <p:txBody>
          <a:bodyPr/>
          <a:lstStyle/>
          <a:p>
            <a:r>
              <a:rPr lang="en-US" altLang="en-US" sz="4000" smtClean="0"/>
              <a:t>Reziume – med</a:t>
            </a:r>
            <a:r>
              <a:rPr lang="lt-LT" altLang="en-US" sz="4000" smtClean="0"/>
              <a:t>ž</a:t>
            </a:r>
            <a:r>
              <a:rPr lang="en-US" altLang="en-US" sz="4000" smtClean="0"/>
              <a:t>iagos pakeitusios civilizacij</a:t>
            </a:r>
            <a:r>
              <a:rPr lang="lt-LT" altLang="en-US" sz="4000" smtClean="0"/>
              <a:t>ą</a:t>
            </a:r>
          </a:p>
        </p:txBody>
      </p:sp>
      <p:sp>
        <p:nvSpPr>
          <p:cNvPr id="38915" name="Rectangle 3"/>
          <p:cNvSpPr>
            <a:spLocks noGrp="1" noChangeArrowheads="1"/>
          </p:cNvSpPr>
          <p:nvPr>
            <p:ph type="body" idx="1"/>
          </p:nvPr>
        </p:nvSpPr>
        <p:spPr>
          <a:xfrm>
            <a:off x="0" y="1557338"/>
            <a:ext cx="9144000" cy="4525962"/>
          </a:xfrm>
        </p:spPr>
        <p:txBody>
          <a:bodyPr/>
          <a:lstStyle/>
          <a:p>
            <a:r>
              <a:rPr lang="lt-LT" altLang="en-US" smtClean="0"/>
              <a:t>Keramika, betonas - </a:t>
            </a:r>
            <a:r>
              <a:rPr lang="lt-LT" altLang="en-US" sz="2800" smtClean="0"/>
              <a:t>statybinės medžiagos, net ir indai;</a:t>
            </a:r>
          </a:p>
          <a:p>
            <a:r>
              <a:rPr lang="lt-LT" altLang="en-US" smtClean="0"/>
              <a:t>Stiklas – </a:t>
            </a:r>
            <a:r>
              <a:rPr lang="lt-LT" altLang="en-US" sz="2800" smtClean="0"/>
              <a:t>papuošalai, langai, optinio ryšio linijos, šviesolaidžiai</a:t>
            </a:r>
          </a:p>
          <a:p>
            <a:r>
              <a:rPr lang="lt-LT" altLang="en-US" smtClean="0"/>
              <a:t>Puslaidininkiai  - elektronikos medžiagos </a:t>
            </a:r>
            <a:r>
              <a:rPr lang="lt-LT" altLang="en-US" sz="2800" smtClean="0"/>
              <a:t>(kompiuteriai, TV, IT įtaisai, fotoaparatai, ...)</a:t>
            </a:r>
          </a:p>
          <a:p>
            <a:r>
              <a:rPr lang="lt-LT" altLang="en-US" smtClean="0"/>
              <a:t>Polimerai – automobilių padangos, apranga, konstrukcinės medžiagos. </a:t>
            </a:r>
            <a:r>
              <a:rPr lang="lt-LT" altLang="en-US" sz="2400" smtClean="0"/>
              <a:t>(Sintetinė guma – 1930, neilonas – 1935, Nobelio premija – 1953 m.)</a:t>
            </a:r>
          </a:p>
        </p:txBody>
      </p:sp>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Rectangle 2"/>
          <p:cNvSpPr>
            <a:spLocks noChangeArrowheads="1"/>
          </p:cNvSpPr>
          <p:nvPr/>
        </p:nvSpPr>
        <p:spPr bwMode="auto">
          <a:xfrm>
            <a:off x="685800" y="1125538"/>
            <a:ext cx="8062913" cy="23034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4400" i="1">
              <a:solidFill>
                <a:schemeClr val="tx2"/>
              </a:solidFill>
            </a:endParaRPr>
          </a:p>
        </p:txBody>
      </p:sp>
      <p:sp>
        <p:nvSpPr>
          <p:cNvPr id="39939" name="Rectangle 5"/>
          <p:cNvSpPr>
            <a:spLocks noGrp="1" noChangeArrowheads="1"/>
          </p:cNvSpPr>
          <p:nvPr>
            <p:ph type="title"/>
          </p:nvPr>
        </p:nvSpPr>
        <p:spPr>
          <a:xfrm>
            <a:off x="457200" y="274638"/>
            <a:ext cx="8291513" cy="2290762"/>
          </a:xfrm>
        </p:spPr>
        <p:txBody>
          <a:bodyPr/>
          <a:lstStyle/>
          <a:p>
            <a:r>
              <a:rPr lang="lt-LT" altLang="en-US" sz="3600" b="1" smtClean="0"/>
              <a:t>Makropasaulis</a:t>
            </a:r>
            <a:r>
              <a:rPr lang="lt-LT" altLang="en-US" sz="3600" b="1" i="1" smtClean="0"/>
              <a:t>: medžiagos, jų rūšys</a:t>
            </a:r>
            <a:r>
              <a:rPr lang="en-US" altLang="en-US" sz="3600" b="1" i="1" smtClean="0"/>
              <a:t/>
            </a:r>
            <a:br>
              <a:rPr lang="en-US" altLang="en-US" sz="3600" b="1" i="1" smtClean="0"/>
            </a:br>
            <a:r>
              <a:rPr lang="en-US" altLang="en-US" sz="3200" b="1" i="1" smtClean="0"/>
              <a:t>II dalis</a:t>
            </a:r>
            <a:endParaRPr lang="lt-LT" altLang="en-US" sz="3200" b="1" i="1" smtClean="0"/>
          </a:p>
        </p:txBody>
      </p:sp>
      <p:sp>
        <p:nvSpPr>
          <p:cNvPr id="39940" name="Rectangle 6"/>
          <p:cNvSpPr>
            <a:spLocks noGrp="1" noChangeArrowheads="1"/>
          </p:cNvSpPr>
          <p:nvPr>
            <p:ph type="body" idx="1"/>
          </p:nvPr>
        </p:nvSpPr>
        <p:spPr>
          <a:xfrm>
            <a:off x="600968" y="2924175"/>
            <a:ext cx="8075488" cy="1944688"/>
          </a:xfrm>
        </p:spPr>
        <p:txBody>
          <a:bodyPr/>
          <a:lstStyle/>
          <a:p>
            <a:r>
              <a:rPr lang="lt-LT" altLang="en-US" dirty="0" smtClean="0"/>
              <a:t>Nanodariniai</a:t>
            </a:r>
          </a:p>
          <a:p>
            <a:r>
              <a:rPr lang="lt-LT" altLang="en-US" dirty="0" smtClean="0"/>
              <a:t>Svajonių ir, gal kiek, egzotinės medžiagos</a:t>
            </a:r>
            <a:endParaRPr lang="lt-LT" altLang="en-US" dirty="0" smtClean="0"/>
          </a:p>
        </p:txBody>
      </p:sp>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Rectangle 2"/>
          <p:cNvSpPr>
            <a:spLocks noGrp="1" noChangeArrowheads="1"/>
          </p:cNvSpPr>
          <p:nvPr>
            <p:ph type="title" idx="4294967295"/>
          </p:nvPr>
        </p:nvSpPr>
        <p:spPr>
          <a:xfrm>
            <a:off x="2546350" y="274638"/>
            <a:ext cx="6562725" cy="1143000"/>
          </a:xfrm>
        </p:spPr>
        <p:txBody>
          <a:bodyPr/>
          <a:lstStyle/>
          <a:p>
            <a:r>
              <a:rPr lang="lt-LT" altLang="en-US" smtClean="0"/>
              <a:t>Pirmasis pastebėjimas:</a:t>
            </a:r>
            <a:endParaRPr lang="en-US" altLang="en-US" smtClean="0"/>
          </a:p>
        </p:txBody>
      </p:sp>
      <p:sp>
        <p:nvSpPr>
          <p:cNvPr id="43011" name="Rectangle 3"/>
          <p:cNvSpPr>
            <a:spLocks noGrp="1" noChangeArrowheads="1"/>
          </p:cNvSpPr>
          <p:nvPr>
            <p:ph type="body" idx="4294967295"/>
          </p:nvPr>
        </p:nvSpPr>
        <p:spPr>
          <a:xfrm>
            <a:off x="2546350" y="1700213"/>
            <a:ext cx="6418263" cy="4525962"/>
          </a:xfrm>
        </p:spPr>
        <p:txBody>
          <a:bodyPr/>
          <a:lstStyle/>
          <a:p>
            <a:pPr>
              <a:lnSpc>
                <a:spcPct val="90000"/>
              </a:lnSpc>
            </a:pPr>
            <a:r>
              <a:rPr lang="lt-LT" altLang="en-US" sz="2800" smtClean="0"/>
              <a:t>Ričardas Feinmanas, Nobelio premijos laureatas (</a:t>
            </a:r>
            <a:r>
              <a:rPr lang="ru-RU" altLang="en-US" sz="2800" smtClean="0"/>
              <a:t>1965)</a:t>
            </a:r>
            <a:r>
              <a:rPr lang="lt-LT" altLang="en-US" sz="2800" smtClean="0"/>
              <a:t>, viešoje paskaitoje paklausė: </a:t>
            </a:r>
            <a:r>
              <a:rPr lang="lt-LT" altLang="en-US" b="1" i="1" smtClean="0">
                <a:solidFill>
                  <a:srgbClr val="CC0000"/>
                </a:solidFill>
                <a:latin typeface="Times New Roman" pitchFamily="18" charset="0"/>
              </a:rPr>
              <a:t>“Ar Jūs nenorėtute Didžiąją Britanijos enciklopediją užrašyti ant segtuko galvutės?”,</a:t>
            </a:r>
            <a:r>
              <a:rPr lang="lt-LT" altLang="en-US" sz="2800" smtClean="0"/>
              <a:t> </a:t>
            </a:r>
          </a:p>
          <a:p>
            <a:pPr>
              <a:lnSpc>
                <a:spcPct val="90000"/>
              </a:lnSpc>
              <a:buFontTx/>
              <a:buNone/>
            </a:pPr>
            <a:r>
              <a:rPr lang="lt-LT" altLang="en-US" sz="2800" smtClean="0"/>
              <a:t>		ir pats atsakė, kad dar </a:t>
            </a:r>
            <a:r>
              <a:rPr lang="lt-LT" altLang="en-US" sz="2800" b="1" smtClean="0">
                <a:solidFill>
                  <a:schemeClr val="hlink"/>
                </a:solidFill>
              </a:rPr>
              <a:t>neišnaudotos galimybės glūdi technologijose, kurios valdytų atskirus atomus.</a:t>
            </a:r>
            <a:endParaRPr lang="en-US" altLang="en-US" sz="2800" b="1" smtClean="0">
              <a:solidFill>
                <a:schemeClr val="hlink"/>
              </a:solidFill>
            </a:endParaRPr>
          </a:p>
        </p:txBody>
      </p:sp>
      <p:pic>
        <p:nvPicPr>
          <p:cNvPr id="40964" name="Picture 4" descr="Richard P. Feynma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2395538" cy="335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43011">
                                            <p:txEl>
                                              <p:pRg st="1" end="1"/>
                                            </p:txEl>
                                          </p:spTgt>
                                        </p:tgtEl>
                                        <p:attrNameLst>
                                          <p:attrName>style.visibility</p:attrName>
                                        </p:attrNameLst>
                                      </p:cBhvr>
                                      <p:to>
                                        <p:strVal val="visible"/>
                                      </p:to>
                                    </p:set>
                                    <p:anim calcmode="lin" valueType="num">
                                      <p:cBhvr additive="base">
                                        <p:cTn id="7" dur="500" fill="hold"/>
                                        <p:tgtEl>
                                          <p:spTgt spid="43011">
                                            <p:txEl>
                                              <p:pRg st="1" end="1"/>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43011">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Rectangle 2"/>
          <p:cNvSpPr>
            <a:spLocks noGrp="1" noChangeArrowheads="1"/>
          </p:cNvSpPr>
          <p:nvPr>
            <p:ph type="title" idx="4294967295"/>
          </p:nvPr>
        </p:nvSpPr>
        <p:spPr/>
        <p:txBody>
          <a:bodyPr/>
          <a:lstStyle/>
          <a:p>
            <a:r>
              <a:rPr lang="lt-LT" altLang="en-US" sz="4000" smtClean="0"/>
              <a:t>Sekant pateiktu pasiūlymu: </a:t>
            </a:r>
            <a:br>
              <a:rPr lang="lt-LT" altLang="en-US" sz="4000" smtClean="0"/>
            </a:br>
            <a:r>
              <a:rPr lang="lt-LT" altLang="en-US" sz="4000" smtClean="0"/>
              <a:t>atomas - rašymo priemonė</a:t>
            </a:r>
            <a:endParaRPr lang="en-US" altLang="en-US" sz="4000" smtClean="0"/>
          </a:p>
        </p:txBody>
      </p:sp>
      <p:graphicFrame>
        <p:nvGraphicFramePr>
          <p:cNvPr id="41987" name="Object 3"/>
          <p:cNvGraphicFramePr>
            <a:graphicFrameLocks noGrp="1" noChangeAspect="1"/>
          </p:cNvGraphicFramePr>
          <p:nvPr>
            <p:ph idx="4294967295"/>
          </p:nvPr>
        </p:nvGraphicFramePr>
        <p:xfrm>
          <a:off x="971550" y="1782763"/>
          <a:ext cx="3070225" cy="4525962"/>
        </p:xfrm>
        <a:graphic>
          <a:graphicData uri="http://schemas.openxmlformats.org/presentationml/2006/ole">
            <mc:AlternateContent xmlns:mc="http://schemas.openxmlformats.org/markup-compatibility/2006">
              <mc:Choice xmlns:v="urn:schemas-microsoft-com:vml" Requires="v">
                <p:oleObj spid="_x0000_s41997" name="Photo Editor nuotrauka" r:id="rId3" imgW="3134162" imgH="4619048" progId="MSPhotoEd.3">
                  <p:embed/>
                </p:oleObj>
              </mc:Choice>
              <mc:Fallback>
                <p:oleObj name="Photo Editor nuotrauka" r:id="rId3" imgW="3134162" imgH="4619048" progId="MSPhotoEd.3">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1550" y="1782763"/>
                        <a:ext cx="3070225" cy="4525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41988" name="Text Box 4"/>
          <p:cNvSpPr txBox="1">
            <a:spLocks noChangeArrowheads="1"/>
          </p:cNvSpPr>
          <p:nvPr/>
        </p:nvSpPr>
        <p:spPr bwMode="auto">
          <a:xfrm>
            <a:off x="4408488" y="2060575"/>
            <a:ext cx="4579937" cy="1917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t>Lieka tik “smulkmenėlės”: </a:t>
            </a:r>
          </a:p>
          <a:p>
            <a:pPr eaLnBrk="1" hangingPunct="1">
              <a:spcBef>
                <a:spcPct val="0"/>
              </a:spcBef>
              <a:buFontTx/>
              <a:buNone/>
            </a:pPr>
            <a:endParaRPr lang="lt-LT" altLang="en-US" sz="2400"/>
          </a:p>
          <a:p>
            <a:pPr eaLnBrk="1" hangingPunct="1">
              <a:spcBef>
                <a:spcPct val="0"/>
              </a:spcBef>
            </a:pPr>
            <a:r>
              <a:rPr lang="lt-LT" altLang="en-US" sz="2400"/>
              <a:t>išmokti stumdyti atomus;</a:t>
            </a:r>
          </a:p>
          <a:p>
            <a:pPr eaLnBrk="1" hangingPunct="1">
              <a:spcBef>
                <a:spcPct val="0"/>
              </a:spcBef>
              <a:buFontTx/>
              <a:buNone/>
            </a:pPr>
            <a:endParaRPr lang="lt-LT" altLang="en-US" sz="2400"/>
          </a:p>
          <a:p>
            <a:pPr eaLnBrk="1" hangingPunct="1">
              <a:spcBef>
                <a:spcPct val="0"/>
              </a:spcBef>
            </a:pPr>
            <a:r>
              <a:rPr lang="lt-LT" altLang="en-US" sz="2400"/>
              <a:t>juos įtvirtinti, kad jie neišjudėtų. </a:t>
            </a:r>
            <a:endParaRPr lang="en-US" altLang="en-US" sz="2400"/>
          </a:p>
        </p:txBody>
      </p:sp>
      <p:sp>
        <p:nvSpPr>
          <p:cNvPr id="44037" name="Text Box 5"/>
          <p:cNvSpPr txBox="1">
            <a:spLocks noChangeArrowheads="1"/>
          </p:cNvSpPr>
          <p:nvPr/>
        </p:nvSpPr>
        <p:spPr bwMode="auto">
          <a:xfrm>
            <a:off x="4284663" y="4508500"/>
            <a:ext cx="4679950" cy="1920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a:t>Taip užrašius standartinio A</a:t>
            </a:r>
            <a:r>
              <a:rPr lang="en-US" altLang="en-US" sz="2000"/>
              <a:t>4 puslap</a:t>
            </a:r>
            <a:r>
              <a:rPr lang="lt-LT" altLang="en-US" sz="2000"/>
              <a:t>io </a:t>
            </a:r>
          </a:p>
          <a:p>
            <a:pPr eaLnBrk="1" hangingPunct="1">
              <a:spcBef>
                <a:spcPct val="0"/>
              </a:spcBef>
              <a:buFontTx/>
              <a:buNone/>
            </a:pPr>
            <a:r>
              <a:rPr lang="lt-LT" altLang="en-US" sz="2000"/>
              <a:t>eilutėje tilptų bent </a:t>
            </a:r>
            <a:r>
              <a:rPr lang="en-US" altLang="en-US" sz="2000"/>
              <a:t>20 milijon</a:t>
            </a:r>
            <a:r>
              <a:rPr lang="lt-LT" altLang="en-US" sz="2000"/>
              <a:t>ų raidžių </a:t>
            </a:r>
          </a:p>
          <a:p>
            <a:pPr eaLnBrk="1" hangingPunct="1">
              <a:spcBef>
                <a:spcPct val="0"/>
              </a:spcBef>
              <a:buFontTx/>
              <a:buNone/>
            </a:pPr>
            <a:r>
              <a:rPr lang="lt-LT" altLang="en-US" sz="2000"/>
              <a:t>arba, </a:t>
            </a:r>
          </a:p>
          <a:p>
            <a:pPr eaLnBrk="1" hangingPunct="1">
              <a:spcBef>
                <a:spcPct val="0"/>
              </a:spcBef>
              <a:buFontTx/>
              <a:buNone/>
            </a:pPr>
            <a:r>
              <a:rPr lang="lt-LT" altLang="en-US" sz="2000"/>
              <a:t>kitaip pavaizduojant, </a:t>
            </a:r>
            <a:r>
              <a:rPr lang="en-US" altLang="en-US" sz="2000"/>
              <a:t>tai </a:t>
            </a:r>
            <a:r>
              <a:rPr lang="lt-LT" altLang="en-US" sz="2000"/>
              <a:t>maždaug </a:t>
            </a:r>
            <a:r>
              <a:rPr lang="en-US" altLang="en-US" sz="2000"/>
              <a:t>ekvivalenti</a:t>
            </a:r>
            <a:r>
              <a:rPr lang="lt-LT" altLang="en-US" sz="2000"/>
              <a:t>ška </a:t>
            </a:r>
            <a:r>
              <a:rPr lang="en-US" altLang="en-US" sz="2000"/>
              <a:t>10</a:t>
            </a:r>
            <a:r>
              <a:rPr lang="lt-LT" altLang="en-US" sz="2000"/>
              <a:t> </a:t>
            </a:r>
            <a:r>
              <a:rPr lang="en-US" altLang="en-US" sz="2000"/>
              <a:t>000 A4</a:t>
            </a:r>
            <a:r>
              <a:rPr lang="lt-LT" altLang="en-US" sz="2000"/>
              <a:t> puslapių standartinio teksto</a:t>
            </a:r>
            <a:endParaRPr lang="en-US" altLang="en-US" sz="200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4037">
                                            <p:txEl>
                                              <p:pRg st="0" end="0"/>
                                            </p:txEl>
                                          </p:spTgt>
                                        </p:tgtEl>
                                        <p:attrNameLst>
                                          <p:attrName>style.visibility</p:attrName>
                                        </p:attrNameLst>
                                      </p:cBhvr>
                                      <p:to>
                                        <p:strVal val="visible"/>
                                      </p:to>
                                    </p:set>
                                    <p:animEffect transition="in" filter="box(in)">
                                      <p:cBhvr>
                                        <p:cTn id="7" dur="500"/>
                                        <p:tgtEl>
                                          <p:spTgt spid="44037">
                                            <p:txEl>
                                              <p:pRg st="0" end="0"/>
                                            </p:txEl>
                                          </p:spTgt>
                                        </p:tgtEl>
                                      </p:cBhvr>
                                    </p:animEffect>
                                  </p:childTnLst>
                                </p:cTn>
                              </p:par>
                              <p:par>
                                <p:cTn id="8" presetID="4" presetClass="entr" presetSubtype="16" fill="hold" nodeType="withEffect">
                                  <p:stCondLst>
                                    <p:cond delay="0"/>
                                  </p:stCondLst>
                                  <p:childTnLst>
                                    <p:set>
                                      <p:cBhvr>
                                        <p:cTn id="9" dur="1" fill="hold">
                                          <p:stCondLst>
                                            <p:cond delay="0"/>
                                          </p:stCondLst>
                                        </p:cTn>
                                        <p:tgtEl>
                                          <p:spTgt spid="44037">
                                            <p:txEl>
                                              <p:pRg st="1" end="1"/>
                                            </p:txEl>
                                          </p:spTgt>
                                        </p:tgtEl>
                                        <p:attrNameLst>
                                          <p:attrName>style.visibility</p:attrName>
                                        </p:attrNameLst>
                                      </p:cBhvr>
                                      <p:to>
                                        <p:strVal val="visible"/>
                                      </p:to>
                                    </p:set>
                                    <p:animEffect transition="in" filter="box(in)">
                                      <p:cBhvr>
                                        <p:cTn id="10" dur="500"/>
                                        <p:tgtEl>
                                          <p:spTgt spid="44037">
                                            <p:txEl>
                                              <p:pRg st="1" end="1"/>
                                            </p:txEl>
                                          </p:spTgt>
                                        </p:tgtEl>
                                      </p:cBhvr>
                                    </p:animEffect>
                                  </p:childTnLst>
                                </p:cTn>
                              </p:par>
                              <p:par>
                                <p:cTn id="11" presetID="4" presetClass="entr" presetSubtype="16" fill="hold" nodeType="withEffect">
                                  <p:stCondLst>
                                    <p:cond delay="0"/>
                                  </p:stCondLst>
                                  <p:childTnLst>
                                    <p:set>
                                      <p:cBhvr>
                                        <p:cTn id="12" dur="1" fill="hold">
                                          <p:stCondLst>
                                            <p:cond delay="0"/>
                                          </p:stCondLst>
                                        </p:cTn>
                                        <p:tgtEl>
                                          <p:spTgt spid="44037">
                                            <p:txEl>
                                              <p:pRg st="2" end="2"/>
                                            </p:txEl>
                                          </p:spTgt>
                                        </p:tgtEl>
                                        <p:attrNameLst>
                                          <p:attrName>style.visibility</p:attrName>
                                        </p:attrNameLst>
                                      </p:cBhvr>
                                      <p:to>
                                        <p:strVal val="visible"/>
                                      </p:to>
                                    </p:set>
                                    <p:animEffect transition="in" filter="box(in)">
                                      <p:cBhvr>
                                        <p:cTn id="13" dur="500"/>
                                        <p:tgtEl>
                                          <p:spTgt spid="44037">
                                            <p:txEl>
                                              <p:pRg st="2" end="2"/>
                                            </p:txEl>
                                          </p:spTgt>
                                        </p:tgtEl>
                                      </p:cBhvr>
                                    </p:animEffect>
                                  </p:childTnLst>
                                </p:cTn>
                              </p:par>
                              <p:par>
                                <p:cTn id="14" presetID="4" presetClass="entr" presetSubtype="16" fill="hold" nodeType="withEffect">
                                  <p:stCondLst>
                                    <p:cond delay="0"/>
                                  </p:stCondLst>
                                  <p:childTnLst>
                                    <p:set>
                                      <p:cBhvr>
                                        <p:cTn id="15" dur="1" fill="hold">
                                          <p:stCondLst>
                                            <p:cond delay="0"/>
                                          </p:stCondLst>
                                        </p:cTn>
                                        <p:tgtEl>
                                          <p:spTgt spid="44037">
                                            <p:txEl>
                                              <p:pRg st="3" end="3"/>
                                            </p:txEl>
                                          </p:spTgt>
                                        </p:tgtEl>
                                        <p:attrNameLst>
                                          <p:attrName>style.visibility</p:attrName>
                                        </p:attrNameLst>
                                      </p:cBhvr>
                                      <p:to>
                                        <p:strVal val="visible"/>
                                      </p:to>
                                    </p:set>
                                    <p:animEffect transition="in" filter="box(in)">
                                      <p:cBhvr>
                                        <p:cTn id="16" dur="500"/>
                                        <p:tgtEl>
                                          <p:spTgt spid="44037">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Rectangle 2"/>
          <p:cNvSpPr>
            <a:spLocks noGrp="1" noChangeArrowheads="1"/>
          </p:cNvSpPr>
          <p:nvPr>
            <p:ph type="title" idx="4294967295"/>
          </p:nvPr>
        </p:nvSpPr>
        <p:spPr>
          <a:xfrm>
            <a:off x="1908175" y="274638"/>
            <a:ext cx="6778625" cy="777875"/>
          </a:xfrm>
        </p:spPr>
        <p:txBody>
          <a:bodyPr/>
          <a:lstStyle/>
          <a:p>
            <a:r>
              <a:rPr lang="lt-LT" altLang="en-US" smtClean="0"/>
              <a:t>Nano-pasaulis</a:t>
            </a:r>
            <a:endParaRPr lang="en-US" altLang="en-US" smtClean="0"/>
          </a:p>
        </p:txBody>
      </p:sp>
      <p:sp>
        <p:nvSpPr>
          <p:cNvPr id="48131" name="Rectangle 3"/>
          <p:cNvSpPr>
            <a:spLocks noGrp="1" noChangeArrowheads="1"/>
          </p:cNvSpPr>
          <p:nvPr>
            <p:ph type="body" sz="half" idx="4294967295"/>
          </p:nvPr>
        </p:nvSpPr>
        <p:spPr>
          <a:xfrm>
            <a:off x="323850" y="1052513"/>
            <a:ext cx="8604250" cy="2952750"/>
          </a:xfrm>
          <a:solidFill>
            <a:schemeClr val="bg1"/>
          </a:solidFill>
        </p:spPr>
        <p:txBody>
          <a:bodyPr/>
          <a:lstStyle/>
          <a:p>
            <a:pPr marL="273050" indent="-273050"/>
            <a:r>
              <a:rPr lang="lt-LT" altLang="en-US" sz="2800" smtClean="0"/>
              <a:t>Formaliai nano-pasaulis yra ten, kur dalelių-veikėjų matmenys yra mažiau už</a:t>
            </a:r>
            <a:r>
              <a:rPr lang="en-US" altLang="en-US" sz="2800" smtClean="0"/>
              <a:t> 100 nanometr</a:t>
            </a:r>
            <a:r>
              <a:rPr lang="lt-LT" altLang="en-US" sz="2800" smtClean="0"/>
              <a:t>ų (milijardinių metro, milijoninių milimetro dalių):</a:t>
            </a:r>
          </a:p>
          <a:p>
            <a:pPr marL="723900" lvl="1" indent="-271463"/>
            <a:r>
              <a:rPr lang="lt-LT" altLang="en-US" sz="2000" b="1" smtClean="0">
                <a:solidFill>
                  <a:srgbClr val="008000"/>
                </a:solidFill>
              </a:rPr>
              <a:t>Tai formalus, kiekybinių sąryšių mylėtojams, apibrėžimas</a:t>
            </a:r>
            <a:r>
              <a:rPr lang="en-US" altLang="en-US" sz="2000" b="1" smtClean="0">
                <a:solidFill>
                  <a:srgbClr val="008000"/>
                </a:solidFill>
              </a:rPr>
              <a:t>, </a:t>
            </a:r>
            <a:r>
              <a:rPr lang="en-US" altLang="en-US" sz="2000" b="1" smtClean="0">
                <a:solidFill>
                  <a:srgbClr val="FF0000"/>
                </a:solidFill>
              </a:rPr>
              <a:t>ta</a:t>
            </a:r>
            <a:r>
              <a:rPr lang="lt-LT" altLang="en-US" sz="2000" b="1" smtClean="0">
                <a:solidFill>
                  <a:srgbClr val="FF0000"/>
                </a:solidFill>
              </a:rPr>
              <a:t>čiau labai naudingas, norint pastebėti tuos, kurie stengiasi prisišlieti prie nanotechnologijų plėtrai skirtų lėšų, nors patys dirba kitose mokslų kryptyse.</a:t>
            </a:r>
            <a:endParaRPr lang="lt-LT" altLang="en-US" sz="2000" smtClean="0">
              <a:solidFill>
                <a:srgbClr val="FF0000"/>
              </a:solidFill>
            </a:endParaRPr>
          </a:p>
        </p:txBody>
      </p:sp>
      <p:graphicFrame>
        <p:nvGraphicFramePr>
          <p:cNvPr id="48132" name="Object 4"/>
          <p:cNvGraphicFramePr>
            <a:graphicFrameLocks noGrp="1" noChangeAspect="1"/>
          </p:cNvGraphicFramePr>
          <p:nvPr>
            <p:ph sz="half" idx="4294967295"/>
            <p:extLst>
              <p:ext uri="{D42A27DB-BD31-4B8C-83A1-F6EECF244321}">
                <p14:modId xmlns:p14="http://schemas.microsoft.com/office/powerpoint/2010/main" val="3288534719"/>
              </p:ext>
            </p:extLst>
          </p:nvPr>
        </p:nvGraphicFramePr>
        <p:xfrm>
          <a:off x="1187624" y="3789040"/>
          <a:ext cx="6948488" cy="2781300"/>
        </p:xfrm>
        <a:graphic>
          <a:graphicData uri="http://schemas.openxmlformats.org/presentationml/2006/ole">
            <mc:AlternateContent xmlns:mc="http://schemas.openxmlformats.org/markup-compatibility/2006">
              <mc:Choice xmlns:v="urn:schemas-microsoft-com:vml" Requires="v">
                <p:oleObj spid="_x0000_s43021" name="Photo Editor nuotrauka" r:id="rId3" imgW="9352381" imgH="3742857" progId="MSPhotoEd.3">
                  <p:embed/>
                </p:oleObj>
              </mc:Choice>
              <mc:Fallback>
                <p:oleObj name="Photo Editor nuotrauka" r:id="rId3" imgW="9352381" imgH="3742857"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87624" y="3789040"/>
                        <a:ext cx="6948488" cy="2781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3" fill="hold" nodeType="clickEffect">
                                  <p:stCondLst>
                                    <p:cond delay="0"/>
                                  </p:stCondLst>
                                  <p:childTnLst>
                                    <p:set>
                                      <p:cBhvr>
                                        <p:cTn id="6" dur="1" fill="hold">
                                          <p:stCondLst>
                                            <p:cond delay="0"/>
                                          </p:stCondLst>
                                        </p:cTn>
                                        <p:tgtEl>
                                          <p:spTgt spid="48131">
                                            <p:txEl>
                                              <p:pRg st="0" end="0"/>
                                            </p:txEl>
                                          </p:spTgt>
                                        </p:tgtEl>
                                        <p:attrNameLst>
                                          <p:attrName>style.visibility</p:attrName>
                                        </p:attrNameLst>
                                      </p:cBhvr>
                                      <p:to>
                                        <p:strVal val="visible"/>
                                      </p:to>
                                    </p:set>
                                    <p:anim calcmode="lin" valueType="num">
                                      <p:cBhvr additive="base">
                                        <p:cTn id="7" dur="500" fill="hold"/>
                                        <p:tgtEl>
                                          <p:spTgt spid="48131">
                                            <p:txEl>
                                              <p:pRg st="0" end="0"/>
                                            </p:txEl>
                                          </p:spTgt>
                                        </p:tgtEl>
                                        <p:attrNameLst>
                                          <p:attrName>ppt_x</p:attrName>
                                        </p:attrNameLst>
                                      </p:cBhvr>
                                      <p:tavLst>
                                        <p:tav tm="0">
                                          <p:val>
                                            <p:strVal val="1+#ppt_w/2"/>
                                          </p:val>
                                        </p:tav>
                                        <p:tav tm="100000">
                                          <p:val>
                                            <p:strVal val="#ppt_x"/>
                                          </p:val>
                                        </p:tav>
                                      </p:tavLst>
                                    </p:anim>
                                    <p:anim calcmode="lin" valueType="num">
                                      <p:cBhvr additive="base">
                                        <p:cTn id="8" dur="500" fill="hold"/>
                                        <p:tgtEl>
                                          <p:spTgt spid="48131">
                                            <p:txEl>
                                              <p:pRg st="0" end="0"/>
                                            </p:txEl>
                                          </p:spTgt>
                                        </p:tgtEl>
                                        <p:attrNameLst>
                                          <p:attrName>ppt_y</p:attrName>
                                        </p:attrNameLst>
                                      </p:cBhvr>
                                      <p:tavLst>
                                        <p:tav tm="0">
                                          <p:val>
                                            <p:strVal val="0-#ppt_h/2"/>
                                          </p:val>
                                        </p:tav>
                                        <p:tav tm="100000">
                                          <p:val>
                                            <p:strVal val="#ppt_y"/>
                                          </p:val>
                                        </p:tav>
                                      </p:tavLst>
                                    </p:anim>
                                  </p:childTnLst>
                                </p:cTn>
                              </p:par>
                              <p:par>
                                <p:cTn id="9" presetID="2" presetClass="entr" presetSubtype="3" fill="hold" nodeType="withEffect">
                                  <p:stCondLst>
                                    <p:cond delay="0"/>
                                  </p:stCondLst>
                                  <p:childTnLst>
                                    <p:set>
                                      <p:cBhvr>
                                        <p:cTn id="10" dur="1" fill="hold">
                                          <p:stCondLst>
                                            <p:cond delay="0"/>
                                          </p:stCondLst>
                                        </p:cTn>
                                        <p:tgtEl>
                                          <p:spTgt spid="48131">
                                            <p:txEl>
                                              <p:pRg st="1" end="1"/>
                                            </p:txEl>
                                          </p:spTgt>
                                        </p:tgtEl>
                                        <p:attrNameLst>
                                          <p:attrName>style.visibility</p:attrName>
                                        </p:attrNameLst>
                                      </p:cBhvr>
                                      <p:to>
                                        <p:strVal val="visible"/>
                                      </p:to>
                                    </p:set>
                                    <p:anim calcmode="lin" valueType="num">
                                      <p:cBhvr additive="base">
                                        <p:cTn id="11" dur="500" fill="hold"/>
                                        <p:tgtEl>
                                          <p:spTgt spid="48131">
                                            <p:txEl>
                                              <p:pRg st="1" end="1"/>
                                            </p:txEl>
                                          </p:spTgt>
                                        </p:tgtEl>
                                        <p:attrNameLst>
                                          <p:attrName>ppt_x</p:attrName>
                                        </p:attrNameLst>
                                      </p:cBhvr>
                                      <p:tavLst>
                                        <p:tav tm="0">
                                          <p:val>
                                            <p:strVal val="1+#ppt_w/2"/>
                                          </p:val>
                                        </p:tav>
                                        <p:tav tm="100000">
                                          <p:val>
                                            <p:strVal val="#ppt_x"/>
                                          </p:val>
                                        </p:tav>
                                      </p:tavLst>
                                    </p:anim>
                                    <p:anim calcmode="lin" valueType="num">
                                      <p:cBhvr additive="base">
                                        <p:cTn id="12" dur="500" fill="hold"/>
                                        <p:tgtEl>
                                          <p:spTgt spid="48131">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48132"/>
                                        </p:tgtEl>
                                        <p:attrNameLst>
                                          <p:attrName>style.visibility</p:attrName>
                                        </p:attrNameLst>
                                      </p:cBhvr>
                                      <p:to>
                                        <p:strVal val="visible"/>
                                      </p:to>
                                    </p:set>
                                    <p:animEffect transition="in" filter="blinds(horizontal)">
                                      <p:cBhvr>
                                        <p:cTn id="17" dur="500"/>
                                        <p:tgtEl>
                                          <p:spTgt spid="4813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Rectangle 2"/>
          <p:cNvSpPr>
            <a:spLocks noGrp="1" noChangeArrowheads="1"/>
          </p:cNvSpPr>
          <p:nvPr>
            <p:ph type="title"/>
          </p:nvPr>
        </p:nvSpPr>
        <p:spPr>
          <a:xfrm>
            <a:off x="457200" y="274638"/>
            <a:ext cx="8229600" cy="2002234"/>
          </a:xfrm>
        </p:spPr>
        <p:txBody>
          <a:bodyPr/>
          <a:lstStyle/>
          <a:p>
            <a:r>
              <a:rPr lang="lt-LT" altLang="en-US" sz="4000" dirty="0" smtClean="0"/>
              <a:t>Nanotechnologijos terminas tinka tik tada, jei galioja šie visi reikalavimai:</a:t>
            </a:r>
          </a:p>
        </p:txBody>
      </p:sp>
      <p:sp>
        <p:nvSpPr>
          <p:cNvPr id="44035" name="Rectangle 3"/>
          <p:cNvSpPr>
            <a:spLocks noGrp="1" noChangeArrowheads="1"/>
          </p:cNvSpPr>
          <p:nvPr>
            <p:ph type="body" idx="1"/>
          </p:nvPr>
        </p:nvSpPr>
        <p:spPr>
          <a:xfrm>
            <a:off x="0" y="2574825"/>
            <a:ext cx="8856663" cy="3446463"/>
          </a:xfrm>
        </p:spPr>
        <p:txBody>
          <a:bodyPr/>
          <a:lstStyle/>
          <a:p>
            <a:pPr marL="609600" indent="-609600">
              <a:lnSpc>
                <a:spcPct val="90000"/>
              </a:lnSpc>
            </a:pPr>
            <a:r>
              <a:rPr lang="lt-LT" altLang="en-US" sz="2800" dirty="0" smtClean="0"/>
              <a:t>Research and technology development at the atomic, molecular or macromolecular levels, in the length scale of approximately 1 - 100 nanometer range. </a:t>
            </a:r>
          </a:p>
          <a:p>
            <a:pPr marL="609600" indent="-609600">
              <a:lnSpc>
                <a:spcPct val="90000"/>
              </a:lnSpc>
            </a:pPr>
            <a:r>
              <a:rPr lang="lt-LT" altLang="en-US" sz="2800" dirty="0" smtClean="0">
                <a:solidFill>
                  <a:schemeClr val="accent2"/>
                </a:solidFill>
              </a:rPr>
              <a:t>Creating and using structures, devices and systems that have novel properties and functions because of their small and/or intermediate size. </a:t>
            </a:r>
          </a:p>
          <a:p>
            <a:pPr marL="609600" indent="-609600">
              <a:lnSpc>
                <a:spcPct val="90000"/>
              </a:lnSpc>
            </a:pPr>
            <a:r>
              <a:rPr lang="lt-LT" altLang="en-US" sz="2800" dirty="0" smtClean="0">
                <a:solidFill>
                  <a:srgbClr val="990033"/>
                </a:solidFill>
              </a:rPr>
              <a:t>Ability to control or manipulate on the atomic scale.</a:t>
            </a:r>
            <a:r>
              <a:rPr lang="lt-LT" altLang="en-US" sz="2800" dirty="0" smtClean="0"/>
              <a:t> </a:t>
            </a:r>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noChangeArrowheads="1"/>
          </p:cNvSpPr>
          <p:nvPr>
            <p:ph type="title"/>
          </p:nvPr>
        </p:nvSpPr>
        <p:spPr/>
        <p:txBody>
          <a:bodyPr/>
          <a:lstStyle/>
          <a:p>
            <a:pPr eaLnBrk="1" hangingPunct="1"/>
            <a:r>
              <a:rPr lang="lt-LT" altLang="en-US" sz="4000" smtClean="0"/>
              <a:t>Koks medžiagos dėstymo planas:</a:t>
            </a:r>
            <a:endParaRPr lang="en-US" altLang="en-US" sz="4000" smtClean="0"/>
          </a:p>
        </p:txBody>
      </p:sp>
      <p:sp>
        <p:nvSpPr>
          <p:cNvPr id="3075" name="Rectangle 3"/>
          <p:cNvSpPr>
            <a:spLocks noGrp="1" noChangeArrowheads="1"/>
          </p:cNvSpPr>
          <p:nvPr>
            <p:ph type="body" idx="1"/>
          </p:nvPr>
        </p:nvSpPr>
        <p:spPr>
          <a:xfrm>
            <a:off x="34925" y="1700213"/>
            <a:ext cx="7993063" cy="4392612"/>
          </a:xfrm>
        </p:spPr>
        <p:txBody>
          <a:bodyPr/>
          <a:lstStyle/>
          <a:p>
            <a:pPr eaLnBrk="1" hangingPunct="1"/>
            <a:r>
              <a:rPr lang="lt-LT" altLang="en-US" sz="2800" smtClean="0"/>
              <a:t>Šiek tiek apie medžiagų skverbties į žmonijos istoriją </a:t>
            </a:r>
            <a:r>
              <a:rPr lang="lt-LT" altLang="en-US" sz="2800" smtClean="0">
                <a:latin typeface="Times New Roman" pitchFamily="18" charset="0"/>
              </a:rPr>
              <a:t>(atkreipti dėmesį į bent kelias medžiagas įtakojusias civilizacijų raidai </a:t>
            </a:r>
            <a:r>
              <a:rPr lang="lt-LT" altLang="en-US" sz="2800" smtClean="0">
                <a:solidFill>
                  <a:srgbClr val="0099CC"/>
                </a:solidFill>
                <a:latin typeface="Times New Roman" pitchFamily="18" charset="0"/>
              </a:rPr>
              <a:t>bei turinčias tam potenciją</a:t>
            </a:r>
            <a:r>
              <a:rPr lang="lt-LT" altLang="en-US" sz="2800" smtClean="0">
                <a:latin typeface="Times New Roman" pitchFamily="18" charset="0"/>
              </a:rPr>
              <a:t>)</a:t>
            </a:r>
            <a:r>
              <a:rPr lang="lt-LT" altLang="en-US" sz="2800" smtClean="0"/>
              <a:t> </a:t>
            </a:r>
          </a:p>
          <a:p>
            <a:pPr eaLnBrk="1" hangingPunct="1"/>
            <a:r>
              <a:rPr lang="lt-LT" altLang="en-US" sz="2800" smtClean="0"/>
              <a:t>Naujos medžiagos pro Nobelio premijų prizmę</a:t>
            </a:r>
            <a:r>
              <a:rPr lang="en-US" altLang="en-US" sz="2800" smtClean="0"/>
              <a:t>  </a:t>
            </a:r>
            <a:r>
              <a:rPr lang="en-US" altLang="en-US" sz="2800" smtClean="0">
                <a:solidFill>
                  <a:srgbClr val="FF0000"/>
                </a:solidFill>
              </a:rPr>
              <a:t>(ar pla</a:t>
            </a:r>
            <a:r>
              <a:rPr lang="lt-LT" altLang="en-US" sz="2800" smtClean="0">
                <a:solidFill>
                  <a:srgbClr val="FF0000"/>
                </a:solidFill>
              </a:rPr>
              <a:t>č</a:t>
            </a:r>
            <a:r>
              <a:rPr lang="en-US" altLang="en-US" sz="2800" smtClean="0">
                <a:solidFill>
                  <a:srgbClr val="FF0000"/>
                </a:solidFill>
              </a:rPr>
              <a:t>ioji visuomen</a:t>
            </a:r>
            <a:r>
              <a:rPr lang="lt-LT" altLang="en-US" sz="2800" smtClean="0">
                <a:solidFill>
                  <a:srgbClr val="FF0000"/>
                </a:solidFill>
              </a:rPr>
              <a:t>ė jaučia jų naudą?</a:t>
            </a:r>
            <a:r>
              <a:rPr lang="en-US" altLang="en-US" sz="2800" smtClean="0">
                <a:solidFill>
                  <a:srgbClr val="FF0000"/>
                </a:solidFill>
              </a:rPr>
              <a:t>!)</a:t>
            </a:r>
            <a:endParaRPr lang="lt-LT" altLang="en-US" sz="2800" smtClean="0">
              <a:solidFill>
                <a:srgbClr val="FF0000"/>
              </a:solidFill>
            </a:endParaRPr>
          </a:p>
          <a:p>
            <a:pPr eaLnBrk="1" hangingPunct="1"/>
            <a:r>
              <a:rPr lang="lt-LT" altLang="en-US" sz="2800" smtClean="0"/>
              <a:t>Šiandieniniai prioritetai: </a:t>
            </a:r>
            <a:r>
              <a:rPr lang="lt-LT" altLang="en-US" sz="2800" b="1" smtClean="0">
                <a:solidFill>
                  <a:srgbClr val="00FF00"/>
                </a:solidFill>
              </a:rPr>
              <a:t>mezoskopiniai dariniai ir nanotechnologijos</a:t>
            </a:r>
          </a:p>
          <a:p>
            <a:pPr eaLnBrk="1" hangingPunct="1"/>
            <a:r>
              <a:rPr lang="lt-LT" altLang="en-US" sz="1800" smtClean="0"/>
              <a:t>Truputis apie svajonių medžiagą</a:t>
            </a:r>
            <a:endParaRPr lang="en-US" altLang="en-US" sz="1200" smtClean="0"/>
          </a:p>
        </p:txBody>
      </p:sp>
      <p:pic>
        <p:nvPicPr>
          <p:cNvPr id="3076"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308850" y="3933825"/>
            <a:ext cx="1679575" cy="1873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9" fill="hold" nodeType="clickEffect">
                                  <p:stCondLst>
                                    <p:cond delay="0"/>
                                  </p:stCondLst>
                                  <p:childTnLst>
                                    <p:set>
                                      <p:cBhvr>
                                        <p:cTn id="6" dur="1" fill="hold">
                                          <p:stCondLst>
                                            <p:cond delay="0"/>
                                          </p:stCondLst>
                                        </p:cTn>
                                        <p:tgtEl>
                                          <p:spTgt spid="3075">
                                            <p:txEl>
                                              <p:pRg st="0" end="0"/>
                                            </p:txEl>
                                          </p:spTgt>
                                        </p:tgtEl>
                                        <p:attrNameLst>
                                          <p:attrName>style.visibility</p:attrName>
                                        </p:attrNameLst>
                                      </p:cBhvr>
                                      <p:to>
                                        <p:strVal val="visible"/>
                                      </p:to>
                                    </p:set>
                                    <p:anim calcmode="lin" valueType="num">
                                      <p:cBhvr additive="base">
                                        <p:cTn id="7" dur="500" fill="hold"/>
                                        <p:tgtEl>
                                          <p:spTgt spid="3075">
                                            <p:txEl>
                                              <p:pRg st="0" end="0"/>
                                            </p:txEl>
                                          </p:spTgt>
                                        </p:tgtEl>
                                        <p:attrNameLst>
                                          <p:attrName>ppt_x</p:attrName>
                                        </p:attrNameLst>
                                      </p:cBhvr>
                                      <p:tavLst>
                                        <p:tav tm="0">
                                          <p:val>
                                            <p:strVal val="0-#ppt_w/2"/>
                                          </p:val>
                                        </p:tav>
                                        <p:tav tm="100000">
                                          <p:val>
                                            <p:strVal val="#ppt_x"/>
                                          </p:val>
                                        </p:tav>
                                      </p:tavLst>
                                    </p:anim>
                                    <p:anim calcmode="lin" valueType="num">
                                      <p:cBhvr additive="base">
                                        <p:cTn id="8" dur="500" fill="hold"/>
                                        <p:tgtEl>
                                          <p:spTgt spid="3075">
                                            <p:txEl>
                                              <p:pRg st="0" end="0"/>
                                            </p:txEl>
                                          </p:spTgt>
                                        </p:tgtEl>
                                        <p:attrNameLst>
                                          <p:attrName>ppt_y</p:attrName>
                                        </p:attrNameLst>
                                      </p:cBhvr>
                                      <p:tavLst>
                                        <p:tav tm="0">
                                          <p:val>
                                            <p:strVal val="0-#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3075">
                                            <p:txEl>
                                              <p:pRg st="1" end="1"/>
                                            </p:txEl>
                                          </p:spTgt>
                                        </p:tgtEl>
                                        <p:attrNameLst>
                                          <p:attrName>style.visibility</p:attrName>
                                        </p:attrNameLst>
                                      </p:cBhvr>
                                      <p:to>
                                        <p:strVal val="visible"/>
                                      </p:to>
                                    </p:set>
                                    <p:anim calcmode="lin" valueType="num">
                                      <p:cBhvr additive="base">
                                        <p:cTn id="13" dur="500" fill="hold"/>
                                        <p:tgtEl>
                                          <p:spTgt spid="3075">
                                            <p:txEl>
                                              <p:pRg st="1" end="1"/>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3075">
                                            <p:txEl>
                                              <p:pRg st="1" end="1"/>
                                            </p:txEl>
                                          </p:spTgt>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1" presetClass="entr" presetSubtype="0" fill="hold" nodeType="clickEffect">
                                  <p:stCondLst>
                                    <p:cond delay="0"/>
                                  </p:stCondLst>
                                  <p:childTnLst>
                                    <p:set>
                                      <p:cBhvr>
                                        <p:cTn id="18" dur="1" fill="hold">
                                          <p:stCondLst>
                                            <p:cond delay="0"/>
                                          </p:stCondLst>
                                        </p:cTn>
                                        <p:tgtEl>
                                          <p:spTgt spid="3076"/>
                                        </p:tgtEl>
                                        <p:attrNameLst>
                                          <p:attrName>style.visibility</p:attrName>
                                        </p:attrNameLst>
                                      </p:cBhvr>
                                      <p:to>
                                        <p:strVal val="visible"/>
                                      </p:to>
                                    </p:set>
                                  </p:childTnLst>
                                </p:cTn>
                              </p:par>
                            </p:childTnLst>
                          </p:cTn>
                        </p:par>
                      </p:childTnLst>
                    </p:cTn>
                  </p:par>
                  <p:par>
                    <p:cTn id="19" fill="hold" nodeType="clickPar">
                      <p:stCondLst>
                        <p:cond delay="indefinite"/>
                      </p:stCondLst>
                      <p:childTnLst>
                        <p:par>
                          <p:cTn id="20" fill="hold" nodeType="withGroup">
                            <p:stCondLst>
                              <p:cond delay="0"/>
                            </p:stCondLst>
                            <p:childTnLst>
                              <p:par>
                                <p:cTn id="21" presetID="2" presetClass="entr" presetSubtype="4" fill="hold" nodeType="clickEffect">
                                  <p:stCondLst>
                                    <p:cond delay="0"/>
                                  </p:stCondLst>
                                  <p:childTnLst>
                                    <p:set>
                                      <p:cBhvr>
                                        <p:cTn id="22" dur="1" fill="hold">
                                          <p:stCondLst>
                                            <p:cond delay="0"/>
                                          </p:stCondLst>
                                        </p:cTn>
                                        <p:tgtEl>
                                          <p:spTgt spid="3075">
                                            <p:txEl>
                                              <p:pRg st="2" end="2"/>
                                            </p:txEl>
                                          </p:spTgt>
                                        </p:tgtEl>
                                        <p:attrNameLst>
                                          <p:attrName>style.visibility</p:attrName>
                                        </p:attrNameLst>
                                      </p:cBhvr>
                                      <p:to>
                                        <p:strVal val="visible"/>
                                      </p:to>
                                    </p:set>
                                    <p:anim calcmode="lin" valueType="num">
                                      <p:cBhvr additive="base">
                                        <p:cTn id="23" dur="500" fill="hold"/>
                                        <p:tgtEl>
                                          <p:spTgt spid="3075">
                                            <p:txEl>
                                              <p:pRg st="2" end="2"/>
                                            </p:txEl>
                                          </p:spTgt>
                                        </p:tgtEl>
                                        <p:attrNameLst>
                                          <p:attrName>ppt_x</p:attrName>
                                        </p:attrNameLst>
                                      </p:cBhvr>
                                      <p:tavLst>
                                        <p:tav tm="0">
                                          <p:val>
                                            <p:strVal val="#ppt_x"/>
                                          </p:val>
                                        </p:tav>
                                        <p:tav tm="100000">
                                          <p:val>
                                            <p:strVal val="#ppt_x"/>
                                          </p:val>
                                        </p:tav>
                                      </p:tavLst>
                                    </p:anim>
                                    <p:anim calcmode="lin" valueType="num">
                                      <p:cBhvr additive="base">
                                        <p:cTn id="24" dur="500" fill="hold"/>
                                        <p:tgtEl>
                                          <p:spTgt spid="3075">
                                            <p:txEl>
                                              <p:pRg st="2" end="2"/>
                                            </p:txEl>
                                          </p:spTgt>
                                        </p:tgtEl>
                                        <p:attrNameLst>
                                          <p:attrName>ppt_y</p:attrName>
                                        </p:attrNameLst>
                                      </p:cBhvr>
                                      <p:tavLst>
                                        <p:tav tm="0">
                                          <p:val>
                                            <p:strVal val="1+#ppt_h/2"/>
                                          </p:val>
                                        </p:tav>
                                        <p:tav tm="100000">
                                          <p:val>
                                            <p:strVal val="#ppt_y"/>
                                          </p:val>
                                        </p:tav>
                                      </p:tavLst>
                                    </p:anim>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9" fill="hold" nodeType="clickEffect">
                                  <p:stCondLst>
                                    <p:cond delay="0"/>
                                  </p:stCondLst>
                                  <p:childTnLst>
                                    <p:set>
                                      <p:cBhvr>
                                        <p:cTn id="28" dur="1" fill="hold">
                                          <p:stCondLst>
                                            <p:cond delay="0"/>
                                          </p:stCondLst>
                                        </p:cTn>
                                        <p:tgtEl>
                                          <p:spTgt spid="3075">
                                            <p:txEl>
                                              <p:pRg st="3" end="3"/>
                                            </p:txEl>
                                          </p:spTgt>
                                        </p:tgtEl>
                                        <p:attrNameLst>
                                          <p:attrName>style.visibility</p:attrName>
                                        </p:attrNameLst>
                                      </p:cBhvr>
                                      <p:to>
                                        <p:strVal val="visible"/>
                                      </p:to>
                                    </p:set>
                                    <p:anim calcmode="lin" valueType="num">
                                      <p:cBhvr additive="base">
                                        <p:cTn id="29" dur="500" fill="hold"/>
                                        <p:tgtEl>
                                          <p:spTgt spid="3075">
                                            <p:txEl>
                                              <p:pRg st="3" end="3"/>
                                            </p:txEl>
                                          </p:spTgt>
                                        </p:tgtEl>
                                        <p:attrNameLst>
                                          <p:attrName>ppt_x</p:attrName>
                                        </p:attrNameLst>
                                      </p:cBhvr>
                                      <p:tavLst>
                                        <p:tav tm="0">
                                          <p:val>
                                            <p:strVal val="0-#ppt_w/2"/>
                                          </p:val>
                                        </p:tav>
                                        <p:tav tm="100000">
                                          <p:val>
                                            <p:strVal val="#ppt_x"/>
                                          </p:val>
                                        </p:tav>
                                      </p:tavLst>
                                    </p:anim>
                                    <p:anim calcmode="lin" valueType="num">
                                      <p:cBhvr additive="base">
                                        <p:cTn id="30" dur="500" fill="hold"/>
                                        <p:tgtEl>
                                          <p:spTgt spid="3075">
                                            <p:txEl>
                                              <p:pRg st="3" end="3"/>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058" name="Picture 5" descr="nanofootba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1175" y="1844675"/>
            <a:ext cx="8237538" cy="32813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noChangeArrowheads="1"/>
          </p:cNvSpPr>
          <p:nvPr>
            <p:ph type="title" idx="4294967295"/>
          </p:nvPr>
        </p:nvSpPr>
        <p:spPr>
          <a:xfrm>
            <a:off x="457200" y="274638"/>
            <a:ext cx="8229600" cy="850900"/>
          </a:xfrm>
        </p:spPr>
        <p:txBody>
          <a:bodyPr/>
          <a:lstStyle/>
          <a:p>
            <a:r>
              <a:rPr lang="lt-LT" altLang="en-US" smtClean="0"/>
              <a:t>Nanopasaulyje:</a:t>
            </a:r>
            <a:endParaRPr lang="en-US" altLang="en-US" sz="2800" smtClean="0"/>
          </a:p>
        </p:txBody>
      </p:sp>
      <p:sp>
        <p:nvSpPr>
          <p:cNvPr id="49155" name="Rectangle 3"/>
          <p:cNvSpPr>
            <a:spLocks noGrp="1" noChangeArrowheads="1"/>
          </p:cNvSpPr>
          <p:nvPr>
            <p:ph type="body" sz="half" idx="4294967295"/>
          </p:nvPr>
        </p:nvSpPr>
        <p:spPr>
          <a:xfrm>
            <a:off x="0" y="4551363"/>
            <a:ext cx="9144000" cy="1685925"/>
          </a:xfrm>
        </p:spPr>
        <p:txBody>
          <a:bodyPr/>
          <a:lstStyle/>
          <a:p>
            <a:pPr>
              <a:buFontTx/>
              <a:buNone/>
            </a:pPr>
            <a:r>
              <a:rPr lang="lt-LT" altLang="en-US" sz="2800" smtClean="0"/>
              <a:t>Esmė glūdi tame, kad tose dalelėse – nanodariniuose – </a:t>
            </a:r>
          </a:p>
          <a:p>
            <a:pPr>
              <a:buFontTx/>
              <a:buNone/>
            </a:pPr>
            <a:r>
              <a:rPr lang="lt-LT" altLang="en-US" sz="2800" smtClean="0"/>
              <a:t>	turi akivaizdžiai veikti elektronų banginės savybės. </a:t>
            </a:r>
          </a:p>
          <a:p>
            <a:pPr lvl="1"/>
            <a:r>
              <a:rPr lang="lt-LT" altLang="en-US" sz="2400" i="1" smtClean="0">
                <a:latin typeface="Times New Roman" pitchFamily="18" charset="0"/>
              </a:rPr>
              <a:t>elektronai turi būti įsprausti, jie turi virsti stovinčiomis bangomis.</a:t>
            </a:r>
          </a:p>
        </p:txBody>
      </p:sp>
      <p:sp>
        <p:nvSpPr>
          <p:cNvPr id="12292" name="Text Box 4"/>
          <p:cNvSpPr txBox="1">
            <a:spLocks noChangeArrowheads="1"/>
          </p:cNvSpPr>
          <p:nvPr/>
        </p:nvSpPr>
        <p:spPr bwMode="auto">
          <a:xfrm>
            <a:off x="0" y="1268413"/>
            <a:ext cx="9144000" cy="1917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2400"/>
              <a:t>Nanodarinių savybės priklauso nuo jų dydžio keičiasi jų: </a:t>
            </a:r>
          </a:p>
          <a:p>
            <a:pPr eaLnBrk="1" hangingPunct="1"/>
            <a:r>
              <a:rPr lang="lt-LT" altLang="en-US" sz="2400"/>
              <a:t>	lydymosi temperatūra, </a:t>
            </a:r>
          </a:p>
          <a:p>
            <a:pPr eaLnBrk="1" hangingPunct="1"/>
            <a:r>
              <a:rPr lang="lt-LT" altLang="en-US" sz="2400"/>
              <a:t>	elektrinės ir magnetinės savybės, </a:t>
            </a:r>
          </a:p>
          <a:p>
            <a:pPr eaLnBrk="1" hangingPunct="1"/>
            <a:r>
              <a:rPr lang="lt-LT" altLang="en-US" sz="2400"/>
              <a:t>	atspindžio ir švytėjimo spalva, </a:t>
            </a:r>
          </a:p>
          <a:p>
            <a:pPr eaLnBrk="1" hangingPunct="1"/>
            <a:r>
              <a:rPr lang="lt-LT" altLang="en-US" sz="2400"/>
              <a:t>	cheminės savybės.</a:t>
            </a:r>
          </a:p>
        </p:txBody>
      </p:sp>
      <p:sp>
        <p:nvSpPr>
          <p:cNvPr id="12293" name="Rectangle 5"/>
          <p:cNvSpPr>
            <a:spLocks noChangeArrowheads="1"/>
          </p:cNvSpPr>
          <p:nvPr/>
        </p:nvSpPr>
        <p:spPr bwMode="auto">
          <a:xfrm>
            <a:off x="468313" y="3644900"/>
            <a:ext cx="7512050" cy="366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i="1">
                <a:solidFill>
                  <a:srgbClr val="990033"/>
                </a:solidFill>
              </a:rPr>
              <a:t>Aukso nanodalelės nebėra geltonos, jos gali būti raudonos ar purpurinės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2292">
                                            <p:txEl>
                                              <p:pRg st="0" end="0"/>
                                            </p:txEl>
                                          </p:spTgt>
                                        </p:tgtEl>
                                        <p:attrNameLst>
                                          <p:attrName>style.visibility</p:attrName>
                                        </p:attrNameLst>
                                      </p:cBhvr>
                                      <p:to>
                                        <p:strVal val="visible"/>
                                      </p:to>
                                    </p:set>
                                    <p:animEffect transition="in" filter="randombar(horizontal)">
                                      <p:cBhvr>
                                        <p:cTn id="7" dur="500"/>
                                        <p:tgtEl>
                                          <p:spTgt spid="12292">
                                            <p:txEl>
                                              <p:pRg st="0" end="0"/>
                                            </p:txEl>
                                          </p:spTgt>
                                        </p:tgtEl>
                                      </p:cBhvr>
                                    </p:animEffect>
                                  </p:childTnLst>
                                </p:cTn>
                              </p:par>
                              <p:par>
                                <p:cTn id="8" presetID="14" presetClass="entr" presetSubtype="10" fill="hold" grpId="0" nodeType="withEffect">
                                  <p:stCondLst>
                                    <p:cond delay="0"/>
                                  </p:stCondLst>
                                  <p:childTnLst>
                                    <p:set>
                                      <p:cBhvr>
                                        <p:cTn id="9" dur="1" fill="hold">
                                          <p:stCondLst>
                                            <p:cond delay="0"/>
                                          </p:stCondLst>
                                        </p:cTn>
                                        <p:tgtEl>
                                          <p:spTgt spid="12292">
                                            <p:txEl>
                                              <p:pRg st="1" end="1"/>
                                            </p:txEl>
                                          </p:spTgt>
                                        </p:tgtEl>
                                        <p:attrNameLst>
                                          <p:attrName>style.visibility</p:attrName>
                                        </p:attrNameLst>
                                      </p:cBhvr>
                                      <p:to>
                                        <p:strVal val="visible"/>
                                      </p:to>
                                    </p:set>
                                    <p:animEffect transition="in" filter="randombar(horizontal)">
                                      <p:cBhvr>
                                        <p:cTn id="10" dur="500"/>
                                        <p:tgtEl>
                                          <p:spTgt spid="12292">
                                            <p:txEl>
                                              <p:pRg st="1" end="1"/>
                                            </p:txEl>
                                          </p:spTgt>
                                        </p:tgtEl>
                                      </p:cBhvr>
                                    </p:animEffect>
                                  </p:childTnLst>
                                </p:cTn>
                              </p:par>
                              <p:par>
                                <p:cTn id="11" presetID="14" presetClass="entr" presetSubtype="10" fill="hold" grpId="0" nodeType="withEffect">
                                  <p:stCondLst>
                                    <p:cond delay="0"/>
                                  </p:stCondLst>
                                  <p:childTnLst>
                                    <p:set>
                                      <p:cBhvr>
                                        <p:cTn id="12" dur="1" fill="hold">
                                          <p:stCondLst>
                                            <p:cond delay="0"/>
                                          </p:stCondLst>
                                        </p:cTn>
                                        <p:tgtEl>
                                          <p:spTgt spid="12292">
                                            <p:txEl>
                                              <p:pRg st="2" end="2"/>
                                            </p:txEl>
                                          </p:spTgt>
                                        </p:tgtEl>
                                        <p:attrNameLst>
                                          <p:attrName>style.visibility</p:attrName>
                                        </p:attrNameLst>
                                      </p:cBhvr>
                                      <p:to>
                                        <p:strVal val="visible"/>
                                      </p:to>
                                    </p:set>
                                    <p:animEffect transition="in" filter="randombar(horizontal)">
                                      <p:cBhvr>
                                        <p:cTn id="13" dur="500"/>
                                        <p:tgtEl>
                                          <p:spTgt spid="12292">
                                            <p:txEl>
                                              <p:pRg st="2" end="2"/>
                                            </p:txEl>
                                          </p:spTgt>
                                        </p:tgtEl>
                                      </p:cBhvr>
                                    </p:animEffect>
                                  </p:childTnLst>
                                </p:cTn>
                              </p:par>
                              <p:par>
                                <p:cTn id="14" presetID="14" presetClass="entr" presetSubtype="10" fill="hold" grpId="0" nodeType="withEffect">
                                  <p:stCondLst>
                                    <p:cond delay="0"/>
                                  </p:stCondLst>
                                  <p:childTnLst>
                                    <p:set>
                                      <p:cBhvr>
                                        <p:cTn id="15" dur="1" fill="hold">
                                          <p:stCondLst>
                                            <p:cond delay="0"/>
                                          </p:stCondLst>
                                        </p:cTn>
                                        <p:tgtEl>
                                          <p:spTgt spid="12292">
                                            <p:txEl>
                                              <p:pRg st="3" end="3"/>
                                            </p:txEl>
                                          </p:spTgt>
                                        </p:tgtEl>
                                        <p:attrNameLst>
                                          <p:attrName>style.visibility</p:attrName>
                                        </p:attrNameLst>
                                      </p:cBhvr>
                                      <p:to>
                                        <p:strVal val="visible"/>
                                      </p:to>
                                    </p:set>
                                    <p:animEffect transition="in" filter="randombar(horizontal)">
                                      <p:cBhvr>
                                        <p:cTn id="16" dur="500"/>
                                        <p:tgtEl>
                                          <p:spTgt spid="12292">
                                            <p:txEl>
                                              <p:pRg st="3" end="3"/>
                                            </p:txEl>
                                          </p:spTgt>
                                        </p:tgtEl>
                                      </p:cBhvr>
                                    </p:animEffect>
                                  </p:childTnLst>
                                </p:cTn>
                              </p:par>
                              <p:par>
                                <p:cTn id="17" presetID="14" presetClass="entr" presetSubtype="10" fill="hold" grpId="0" nodeType="withEffect">
                                  <p:stCondLst>
                                    <p:cond delay="0"/>
                                  </p:stCondLst>
                                  <p:childTnLst>
                                    <p:set>
                                      <p:cBhvr>
                                        <p:cTn id="18" dur="1" fill="hold">
                                          <p:stCondLst>
                                            <p:cond delay="0"/>
                                          </p:stCondLst>
                                        </p:cTn>
                                        <p:tgtEl>
                                          <p:spTgt spid="12292">
                                            <p:txEl>
                                              <p:pRg st="4" end="4"/>
                                            </p:txEl>
                                          </p:spTgt>
                                        </p:tgtEl>
                                        <p:attrNameLst>
                                          <p:attrName>style.visibility</p:attrName>
                                        </p:attrNameLst>
                                      </p:cBhvr>
                                      <p:to>
                                        <p:strVal val="visible"/>
                                      </p:to>
                                    </p:set>
                                    <p:animEffect transition="in" filter="randombar(horizontal)">
                                      <p:cBhvr>
                                        <p:cTn id="19" dur="500"/>
                                        <p:tgtEl>
                                          <p:spTgt spid="12292">
                                            <p:txEl>
                                              <p:pRg st="4" end="4"/>
                                            </p:txEl>
                                          </p:spTgt>
                                        </p:tgtEl>
                                      </p:cBhvr>
                                    </p:animEffect>
                                  </p:childTnLst>
                                </p:cTn>
                              </p:par>
                            </p:childTnLst>
                          </p:cTn>
                        </p:par>
                      </p:childTnLst>
                    </p:cTn>
                  </p:par>
                  <p:par>
                    <p:cTn id="20" fill="hold" nodeType="clickPar">
                      <p:stCondLst>
                        <p:cond delay="indefinite"/>
                      </p:stCondLst>
                      <p:childTnLst>
                        <p:par>
                          <p:cTn id="21" fill="hold" nodeType="withGroup">
                            <p:stCondLst>
                              <p:cond delay="0"/>
                            </p:stCondLst>
                            <p:childTnLst>
                              <p:par>
                                <p:cTn id="22" presetID="14" presetClass="entr" presetSubtype="10" fill="hold" grpId="0" nodeType="clickEffect">
                                  <p:stCondLst>
                                    <p:cond delay="0"/>
                                  </p:stCondLst>
                                  <p:childTnLst>
                                    <p:set>
                                      <p:cBhvr>
                                        <p:cTn id="23" dur="1" fill="hold">
                                          <p:stCondLst>
                                            <p:cond delay="0"/>
                                          </p:stCondLst>
                                        </p:cTn>
                                        <p:tgtEl>
                                          <p:spTgt spid="12293"/>
                                        </p:tgtEl>
                                        <p:attrNameLst>
                                          <p:attrName>style.visibility</p:attrName>
                                        </p:attrNameLst>
                                      </p:cBhvr>
                                      <p:to>
                                        <p:strVal val="visible"/>
                                      </p:to>
                                    </p:set>
                                    <p:animEffect transition="in" filter="randombar(horizontal)">
                                      <p:cBhvr>
                                        <p:cTn id="24" dur="500"/>
                                        <p:tgtEl>
                                          <p:spTgt spid="12293"/>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2" presetClass="entr" presetSubtype="3" fill="hold" nodeType="clickEffect">
                                  <p:stCondLst>
                                    <p:cond delay="0"/>
                                  </p:stCondLst>
                                  <p:childTnLst>
                                    <p:set>
                                      <p:cBhvr>
                                        <p:cTn id="28" dur="1" fill="hold">
                                          <p:stCondLst>
                                            <p:cond delay="0"/>
                                          </p:stCondLst>
                                        </p:cTn>
                                        <p:tgtEl>
                                          <p:spTgt spid="49155">
                                            <p:txEl>
                                              <p:pRg st="0" end="0"/>
                                            </p:txEl>
                                          </p:spTgt>
                                        </p:tgtEl>
                                        <p:attrNameLst>
                                          <p:attrName>style.visibility</p:attrName>
                                        </p:attrNameLst>
                                      </p:cBhvr>
                                      <p:to>
                                        <p:strVal val="visible"/>
                                      </p:to>
                                    </p:set>
                                    <p:anim calcmode="lin" valueType="num">
                                      <p:cBhvr additive="base">
                                        <p:cTn id="29" dur="500" fill="hold"/>
                                        <p:tgtEl>
                                          <p:spTgt spid="49155">
                                            <p:txEl>
                                              <p:pRg st="0" end="0"/>
                                            </p:txEl>
                                          </p:spTgt>
                                        </p:tgtEl>
                                        <p:attrNameLst>
                                          <p:attrName>ppt_x</p:attrName>
                                        </p:attrNameLst>
                                      </p:cBhvr>
                                      <p:tavLst>
                                        <p:tav tm="0">
                                          <p:val>
                                            <p:strVal val="1+#ppt_w/2"/>
                                          </p:val>
                                        </p:tav>
                                        <p:tav tm="100000">
                                          <p:val>
                                            <p:strVal val="#ppt_x"/>
                                          </p:val>
                                        </p:tav>
                                      </p:tavLst>
                                    </p:anim>
                                    <p:anim calcmode="lin" valueType="num">
                                      <p:cBhvr additive="base">
                                        <p:cTn id="30" dur="500" fill="hold"/>
                                        <p:tgtEl>
                                          <p:spTgt spid="49155">
                                            <p:txEl>
                                              <p:pRg st="0" end="0"/>
                                            </p:txEl>
                                          </p:spTgt>
                                        </p:tgtEl>
                                        <p:attrNameLst>
                                          <p:attrName>ppt_y</p:attrName>
                                        </p:attrNameLst>
                                      </p:cBhvr>
                                      <p:tavLst>
                                        <p:tav tm="0">
                                          <p:val>
                                            <p:strVal val="0-#ppt_h/2"/>
                                          </p:val>
                                        </p:tav>
                                        <p:tav tm="100000">
                                          <p:val>
                                            <p:strVal val="#ppt_y"/>
                                          </p:val>
                                        </p:tav>
                                      </p:tavLst>
                                    </p:anim>
                                  </p:childTnLst>
                                </p:cTn>
                              </p:par>
                              <p:par>
                                <p:cTn id="31" presetID="2" presetClass="entr" presetSubtype="3" fill="hold" nodeType="withEffect">
                                  <p:stCondLst>
                                    <p:cond delay="0"/>
                                  </p:stCondLst>
                                  <p:childTnLst>
                                    <p:set>
                                      <p:cBhvr>
                                        <p:cTn id="32" dur="1" fill="hold">
                                          <p:stCondLst>
                                            <p:cond delay="0"/>
                                          </p:stCondLst>
                                        </p:cTn>
                                        <p:tgtEl>
                                          <p:spTgt spid="49155">
                                            <p:txEl>
                                              <p:pRg st="1" end="1"/>
                                            </p:txEl>
                                          </p:spTgt>
                                        </p:tgtEl>
                                        <p:attrNameLst>
                                          <p:attrName>style.visibility</p:attrName>
                                        </p:attrNameLst>
                                      </p:cBhvr>
                                      <p:to>
                                        <p:strVal val="visible"/>
                                      </p:to>
                                    </p:set>
                                    <p:anim calcmode="lin" valueType="num">
                                      <p:cBhvr additive="base">
                                        <p:cTn id="33" dur="500" fill="hold"/>
                                        <p:tgtEl>
                                          <p:spTgt spid="49155">
                                            <p:txEl>
                                              <p:pRg st="1" end="1"/>
                                            </p:txEl>
                                          </p:spTgt>
                                        </p:tgtEl>
                                        <p:attrNameLst>
                                          <p:attrName>ppt_x</p:attrName>
                                        </p:attrNameLst>
                                      </p:cBhvr>
                                      <p:tavLst>
                                        <p:tav tm="0">
                                          <p:val>
                                            <p:strVal val="1+#ppt_w/2"/>
                                          </p:val>
                                        </p:tav>
                                        <p:tav tm="100000">
                                          <p:val>
                                            <p:strVal val="#ppt_x"/>
                                          </p:val>
                                        </p:tav>
                                      </p:tavLst>
                                    </p:anim>
                                    <p:anim calcmode="lin" valueType="num">
                                      <p:cBhvr additive="base">
                                        <p:cTn id="34" dur="500" fill="hold"/>
                                        <p:tgtEl>
                                          <p:spTgt spid="49155">
                                            <p:txEl>
                                              <p:pRg st="1" end="1"/>
                                            </p:txEl>
                                          </p:spTgt>
                                        </p:tgtEl>
                                        <p:attrNameLst>
                                          <p:attrName>ppt_y</p:attrName>
                                        </p:attrNameLst>
                                      </p:cBhvr>
                                      <p:tavLst>
                                        <p:tav tm="0">
                                          <p:val>
                                            <p:strVal val="0-#ppt_h/2"/>
                                          </p:val>
                                        </p:tav>
                                        <p:tav tm="100000">
                                          <p:val>
                                            <p:strVal val="#ppt_y"/>
                                          </p:val>
                                        </p:tav>
                                      </p:tavLst>
                                    </p:anim>
                                  </p:childTnLst>
                                </p:cTn>
                              </p:par>
                              <p:par>
                                <p:cTn id="35" presetID="2" presetClass="entr" presetSubtype="3" fill="hold" nodeType="withEffect">
                                  <p:stCondLst>
                                    <p:cond delay="0"/>
                                  </p:stCondLst>
                                  <p:childTnLst>
                                    <p:set>
                                      <p:cBhvr>
                                        <p:cTn id="36" dur="1" fill="hold">
                                          <p:stCondLst>
                                            <p:cond delay="0"/>
                                          </p:stCondLst>
                                        </p:cTn>
                                        <p:tgtEl>
                                          <p:spTgt spid="49155">
                                            <p:txEl>
                                              <p:pRg st="2" end="2"/>
                                            </p:txEl>
                                          </p:spTgt>
                                        </p:tgtEl>
                                        <p:attrNameLst>
                                          <p:attrName>style.visibility</p:attrName>
                                        </p:attrNameLst>
                                      </p:cBhvr>
                                      <p:to>
                                        <p:strVal val="visible"/>
                                      </p:to>
                                    </p:set>
                                    <p:anim calcmode="lin" valueType="num">
                                      <p:cBhvr additive="base">
                                        <p:cTn id="37" dur="500" fill="hold"/>
                                        <p:tgtEl>
                                          <p:spTgt spid="49155">
                                            <p:txEl>
                                              <p:pRg st="2" end="2"/>
                                            </p:txEl>
                                          </p:spTgt>
                                        </p:tgtEl>
                                        <p:attrNameLst>
                                          <p:attrName>ppt_x</p:attrName>
                                        </p:attrNameLst>
                                      </p:cBhvr>
                                      <p:tavLst>
                                        <p:tav tm="0">
                                          <p:val>
                                            <p:strVal val="1+#ppt_w/2"/>
                                          </p:val>
                                        </p:tav>
                                        <p:tav tm="100000">
                                          <p:val>
                                            <p:strVal val="#ppt_x"/>
                                          </p:val>
                                        </p:tav>
                                      </p:tavLst>
                                    </p:anim>
                                    <p:anim calcmode="lin" valueType="num">
                                      <p:cBhvr additive="base">
                                        <p:cTn id="38" dur="500" fill="hold"/>
                                        <p:tgtEl>
                                          <p:spTgt spid="49155">
                                            <p:txEl>
                                              <p:pRg st="2" end="2"/>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2" grpId="0" build="allAtOnce"/>
      <p:bldP spid="12293" grpId="0"/>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Grp="1" noChangeArrowheads="1"/>
          </p:cNvSpPr>
          <p:nvPr>
            <p:ph type="title" idx="4294967295"/>
          </p:nvPr>
        </p:nvSpPr>
        <p:spPr>
          <a:xfrm>
            <a:off x="250825" y="0"/>
            <a:ext cx="8893175" cy="1143000"/>
          </a:xfrm>
        </p:spPr>
        <p:txBody>
          <a:bodyPr/>
          <a:lstStyle/>
          <a:p>
            <a:r>
              <a:rPr lang="en-US" altLang="en-US" sz="2400" smtClean="0"/>
              <a:t>Stovin</a:t>
            </a:r>
            <a:r>
              <a:rPr lang="lt-LT" altLang="en-US" sz="2400" smtClean="0"/>
              <a:t>čios elektronų bangos atome: </a:t>
            </a:r>
            <a:br>
              <a:rPr lang="lt-LT" altLang="en-US" sz="2400" smtClean="0"/>
            </a:br>
            <a:r>
              <a:rPr lang="lt-LT" altLang="en-US" sz="2400" smtClean="0"/>
              <a:t>elektronai turi būti įsprausti, jie turi virsti stovinčiomis bangomis.</a:t>
            </a:r>
            <a:endParaRPr lang="en-US" altLang="en-US" sz="2400" smtClean="0"/>
          </a:p>
        </p:txBody>
      </p:sp>
      <p:pic>
        <p:nvPicPr>
          <p:cNvPr id="48131"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1050" y="836613"/>
            <a:ext cx="5238750" cy="5257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32" name="Text Box 4"/>
          <p:cNvSpPr txBox="1">
            <a:spLocks noChangeArrowheads="1"/>
          </p:cNvSpPr>
          <p:nvPr/>
        </p:nvSpPr>
        <p:spPr bwMode="auto">
          <a:xfrm>
            <a:off x="5292725" y="4292600"/>
            <a:ext cx="571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n</a:t>
            </a:r>
            <a:r>
              <a:rPr lang="ru-RU" altLang="en-US" sz="1800"/>
              <a:t>=1</a:t>
            </a:r>
            <a:endParaRPr lang="en-US" altLang="en-US" sz="1800"/>
          </a:p>
        </p:txBody>
      </p:sp>
      <p:sp>
        <p:nvSpPr>
          <p:cNvPr id="48133" name="Text Box 5"/>
          <p:cNvSpPr txBox="1">
            <a:spLocks noChangeArrowheads="1"/>
          </p:cNvSpPr>
          <p:nvPr/>
        </p:nvSpPr>
        <p:spPr bwMode="auto">
          <a:xfrm>
            <a:off x="5580063" y="3355975"/>
            <a:ext cx="57150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n</a:t>
            </a:r>
            <a:r>
              <a:rPr lang="ru-RU" altLang="en-US" sz="1800"/>
              <a:t>=</a:t>
            </a:r>
            <a:r>
              <a:rPr lang="en-US" altLang="en-US" sz="1800"/>
              <a:t>2</a:t>
            </a:r>
          </a:p>
        </p:txBody>
      </p:sp>
      <p:sp>
        <p:nvSpPr>
          <p:cNvPr id="48134" name="Text Box 6"/>
          <p:cNvSpPr txBox="1">
            <a:spLocks noChangeArrowheads="1"/>
          </p:cNvSpPr>
          <p:nvPr/>
        </p:nvSpPr>
        <p:spPr bwMode="auto">
          <a:xfrm>
            <a:off x="5795963" y="2563813"/>
            <a:ext cx="571500"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n</a:t>
            </a:r>
            <a:r>
              <a:rPr lang="ru-RU" altLang="en-US" sz="1800"/>
              <a:t>=</a:t>
            </a:r>
            <a:r>
              <a:rPr lang="en-US" altLang="en-US" sz="1800"/>
              <a:t>3</a:t>
            </a:r>
          </a:p>
        </p:txBody>
      </p:sp>
      <p:sp>
        <p:nvSpPr>
          <p:cNvPr id="48135" name="Line 9"/>
          <p:cNvSpPr>
            <a:spLocks noChangeShapeType="1"/>
          </p:cNvSpPr>
          <p:nvPr/>
        </p:nvSpPr>
        <p:spPr bwMode="auto">
          <a:xfrm flipV="1">
            <a:off x="2627313" y="2779713"/>
            <a:ext cx="1368425" cy="1081087"/>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6" name="Line 10"/>
          <p:cNvSpPr>
            <a:spLocks noChangeShapeType="1"/>
          </p:cNvSpPr>
          <p:nvPr/>
        </p:nvSpPr>
        <p:spPr bwMode="auto">
          <a:xfrm flipV="1">
            <a:off x="2627313" y="3211513"/>
            <a:ext cx="1512887" cy="649287"/>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7" name="Line 11"/>
          <p:cNvSpPr>
            <a:spLocks noChangeShapeType="1"/>
          </p:cNvSpPr>
          <p:nvPr/>
        </p:nvSpPr>
        <p:spPr bwMode="auto">
          <a:xfrm>
            <a:off x="2627313" y="3860800"/>
            <a:ext cx="1801812" cy="430213"/>
          </a:xfrm>
          <a:prstGeom prst="line">
            <a:avLst/>
          </a:prstGeom>
          <a:noFill/>
          <a:ln w="9525">
            <a:solidFill>
              <a:srgbClr val="008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8138" name="Text Box 12"/>
          <p:cNvSpPr txBox="1">
            <a:spLocks noChangeArrowheads="1"/>
          </p:cNvSpPr>
          <p:nvPr/>
        </p:nvSpPr>
        <p:spPr bwMode="auto">
          <a:xfrm>
            <a:off x="1546225" y="3068638"/>
            <a:ext cx="1512888"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solidFill>
                  <a:srgbClr val="008000"/>
                </a:solidFill>
              </a:rPr>
              <a:t>Stovinčios elektroninės bangos</a:t>
            </a:r>
            <a:endParaRPr lang="en-US" altLang="en-US" sz="1800">
              <a:solidFill>
                <a:srgbClr val="008000"/>
              </a:solidFill>
            </a:endParaRPr>
          </a:p>
        </p:txBody>
      </p:sp>
      <p:pic>
        <p:nvPicPr>
          <p:cNvPr id="48139" name="Picture 11"/>
          <p:cNvPicPr>
            <a:picLocks noChangeAspect="1" noChangeArrowheads="1"/>
          </p:cNvPicPr>
          <p:nvPr/>
        </p:nvPicPr>
        <p:blipFill>
          <a:blip r:embed="rId3">
            <a:extLst>
              <a:ext uri="{28A0092B-C50C-407E-A947-70E740481C1C}">
                <a14:useLocalDpi xmlns:a14="http://schemas.microsoft.com/office/drawing/2010/main" val="0"/>
              </a:ext>
            </a:extLst>
          </a:blip>
          <a:srcRect l="5077" t="3566"/>
          <a:stretch>
            <a:fillRect/>
          </a:stretch>
        </p:blipFill>
        <p:spPr bwMode="auto">
          <a:xfrm>
            <a:off x="6804025" y="2492375"/>
            <a:ext cx="1792288" cy="25923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140" name="Text Box 12"/>
          <p:cNvSpPr txBox="1">
            <a:spLocks noChangeArrowheads="1"/>
          </p:cNvSpPr>
          <p:nvPr/>
        </p:nvSpPr>
        <p:spPr bwMode="auto">
          <a:xfrm>
            <a:off x="250825" y="5661025"/>
            <a:ext cx="8574088" cy="579438"/>
          </a:xfrm>
          <a:prstGeom prst="rect">
            <a:avLst/>
          </a:prstGeom>
          <a:solidFill>
            <a:schemeClr val="bg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a:t>O nuo čia jau galime kalbėti apie nanomokslą </a:t>
            </a:r>
            <a:r>
              <a:rPr lang="en-US" altLang="en-US"/>
              <a:t>!</a:t>
            </a:r>
            <a:endParaRPr lang="lt-LT" alt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Rectangle 2"/>
          <p:cNvSpPr>
            <a:spLocks noGrp="1" noChangeArrowheads="1"/>
          </p:cNvSpPr>
          <p:nvPr>
            <p:ph type="title" idx="4294967295"/>
          </p:nvPr>
        </p:nvSpPr>
        <p:spPr/>
        <p:txBody>
          <a:bodyPr/>
          <a:lstStyle/>
          <a:p>
            <a:r>
              <a:rPr lang="lt-LT" altLang="en-US" sz="4000" smtClean="0"/>
              <a:t>Nanodarinys – tai keli atomai.</a:t>
            </a:r>
            <a:br>
              <a:rPr lang="lt-LT" altLang="en-US" sz="4000" smtClean="0"/>
            </a:br>
            <a:r>
              <a:rPr lang="lt-LT" altLang="en-US" sz="4000" smtClean="0"/>
              <a:t>Kuo ypatingi nanodariniai?</a:t>
            </a:r>
          </a:p>
        </p:txBody>
      </p:sp>
      <p:grpSp>
        <p:nvGrpSpPr>
          <p:cNvPr id="2" name="Group 3"/>
          <p:cNvGrpSpPr>
            <a:grpSpLocks/>
          </p:cNvGrpSpPr>
          <p:nvPr/>
        </p:nvGrpSpPr>
        <p:grpSpPr bwMode="auto">
          <a:xfrm>
            <a:off x="3079750" y="2349500"/>
            <a:ext cx="2951163" cy="3240088"/>
            <a:chOff x="1973" y="1480"/>
            <a:chExt cx="1859" cy="2041"/>
          </a:xfrm>
        </p:grpSpPr>
        <p:sp>
          <p:nvSpPr>
            <p:cNvPr id="49202" name="Freeform 4"/>
            <p:cNvSpPr>
              <a:spLocks/>
            </p:cNvSpPr>
            <p:nvPr/>
          </p:nvSpPr>
          <p:spPr bwMode="auto">
            <a:xfrm>
              <a:off x="1973" y="1480"/>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3" name="Freeform 5"/>
            <p:cNvSpPr>
              <a:spLocks/>
            </p:cNvSpPr>
            <p:nvPr/>
          </p:nvSpPr>
          <p:spPr bwMode="auto">
            <a:xfrm flipH="1">
              <a:off x="2925" y="1481"/>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grpSp>
        <p:nvGrpSpPr>
          <p:cNvPr id="3" name="Group 6"/>
          <p:cNvGrpSpPr>
            <a:grpSpLocks/>
          </p:cNvGrpSpPr>
          <p:nvPr/>
        </p:nvGrpSpPr>
        <p:grpSpPr bwMode="auto">
          <a:xfrm>
            <a:off x="4016375" y="2349500"/>
            <a:ext cx="2951163" cy="3244850"/>
            <a:chOff x="2563" y="1480"/>
            <a:chExt cx="1859" cy="2044"/>
          </a:xfrm>
        </p:grpSpPr>
        <p:sp>
          <p:nvSpPr>
            <p:cNvPr id="49200" name="Freeform 7"/>
            <p:cNvSpPr>
              <a:spLocks/>
            </p:cNvSpPr>
            <p:nvPr/>
          </p:nvSpPr>
          <p:spPr bwMode="auto">
            <a:xfrm>
              <a:off x="2563" y="1480"/>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201" name="Freeform 8"/>
            <p:cNvSpPr>
              <a:spLocks/>
            </p:cNvSpPr>
            <p:nvPr/>
          </p:nvSpPr>
          <p:spPr bwMode="auto">
            <a:xfrm flipH="1">
              <a:off x="3515" y="1484"/>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sp>
        <p:nvSpPr>
          <p:cNvPr id="130057" name="Freeform 9"/>
          <p:cNvSpPr>
            <a:spLocks/>
          </p:cNvSpPr>
          <p:nvPr/>
        </p:nvSpPr>
        <p:spPr bwMode="auto">
          <a:xfrm>
            <a:off x="3871913" y="3536950"/>
            <a:ext cx="452437" cy="252413"/>
          </a:xfrm>
          <a:custGeom>
            <a:avLst/>
            <a:gdLst>
              <a:gd name="T0" fmla="*/ 0 w 272"/>
              <a:gd name="T1" fmla="*/ 252413 h 159"/>
              <a:gd name="T2" fmla="*/ 149703 w 272"/>
              <a:gd name="T3" fmla="*/ 36513 h 159"/>
              <a:gd name="T4" fmla="*/ 301070 w 272"/>
              <a:gd name="T5" fmla="*/ 36513 h 159"/>
              <a:gd name="T6" fmla="*/ 452437 w 272"/>
              <a:gd name="T7" fmla="*/ 252413 h 159"/>
              <a:gd name="T8" fmla="*/ 0 60000 65536"/>
              <a:gd name="T9" fmla="*/ 0 60000 65536"/>
              <a:gd name="T10" fmla="*/ 0 60000 65536"/>
              <a:gd name="T11" fmla="*/ 0 60000 65536"/>
              <a:gd name="T12" fmla="*/ 0 w 272"/>
              <a:gd name="T13" fmla="*/ 0 h 159"/>
              <a:gd name="T14" fmla="*/ 272 w 272"/>
              <a:gd name="T15" fmla="*/ 159 h 159"/>
            </a:gdLst>
            <a:ahLst/>
            <a:cxnLst>
              <a:cxn ang="T8">
                <a:pos x="T0" y="T1"/>
              </a:cxn>
              <a:cxn ang="T9">
                <a:pos x="T2" y="T3"/>
              </a:cxn>
              <a:cxn ang="T10">
                <a:pos x="T4" y="T5"/>
              </a:cxn>
              <a:cxn ang="T11">
                <a:pos x="T6" y="T7"/>
              </a:cxn>
            </a:cxnLst>
            <a:rect l="T12" t="T13" r="T14" b="T15"/>
            <a:pathLst>
              <a:path w="272" h="159">
                <a:moveTo>
                  <a:pt x="0" y="159"/>
                </a:moveTo>
                <a:cubicBezTo>
                  <a:pt x="30" y="102"/>
                  <a:pt x="60" y="46"/>
                  <a:pt x="90" y="23"/>
                </a:cubicBezTo>
                <a:cubicBezTo>
                  <a:pt x="120" y="0"/>
                  <a:pt x="151" y="0"/>
                  <a:pt x="181" y="23"/>
                </a:cubicBezTo>
                <a:cubicBezTo>
                  <a:pt x="211" y="46"/>
                  <a:pt x="241" y="102"/>
                  <a:pt x="272" y="159"/>
                </a:cubicBezTo>
              </a:path>
            </a:pathLst>
          </a:custGeom>
          <a:noFill/>
          <a:ln w="38100">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130058" name="Freeform 10"/>
          <p:cNvSpPr>
            <a:spLocks/>
          </p:cNvSpPr>
          <p:nvPr/>
        </p:nvSpPr>
        <p:spPr bwMode="auto">
          <a:xfrm>
            <a:off x="4794250" y="3544888"/>
            <a:ext cx="479425" cy="252412"/>
          </a:xfrm>
          <a:custGeom>
            <a:avLst/>
            <a:gdLst>
              <a:gd name="T0" fmla="*/ 0 w 272"/>
              <a:gd name="T1" fmla="*/ 252412 h 159"/>
              <a:gd name="T2" fmla="*/ 158633 w 272"/>
              <a:gd name="T3" fmla="*/ 36512 h 159"/>
              <a:gd name="T4" fmla="*/ 319029 w 272"/>
              <a:gd name="T5" fmla="*/ 36512 h 159"/>
              <a:gd name="T6" fmla="*/ 479425 w 272"/>
              <a:gd name="T7" fmla="*/ 252412 h 159"/>
              <a:gd name="T8" fmla="*/ 0 60000 65536"/>
              <a:gd name="T9" fmla="*/ 0 60000 65536"/>
              <a:gd name="T10" fmla="*/ 0 60000 65536"/>
              <a:gd name="T11" fmla="*/ 0 60000 65536"/>
              <a:gd name="T12" fmla="*/ 0 w 272"/>
              <a:gd name="T13" fmla="*/ 0 h 159"/>
              <a:gd name="T14" fmla="*/ 272 w 272"/>
              <a:gd name="T15" fmla="*/ 159 h 159"/>
            </a:gdLst>
            <a:ahLst/>
            <a:cxnLst>
              <a:cxn ang="T8">
                <a:pos x="T0" y="T1"/>
              </a:cxn>
              <a:cxn ang="T9">
                <a:pos x="T2" y="T3"/>
              </a:cxn>
              <a:cxn ang="T10">
                <a:pos x="T4" y="T5"/>
              </a:cxn>
              <a:cxn ang="T11">
                <a:pos x="T6" y="T7"/>
              </a:cxn>
            </a:cxnLst>
            <a:rect l="T12" t="T13" r="T14" b="T15"/>
            <a:pathLst>
              <a:path w="272" h="159">
                <a:moveTo>
                  <a:pt x="0" y="159"/>
                </a:moveTo>
                <a:cubicBezTo>
                  <a:pt x="30" y="102"/>
                  <a:pt x="60" y="46"/>
                  <a:pt x="90" y="23"/>
                </a:cubicBezTo>
                <a:cubicBezTo>
                  <a:pt x="120" y="0"/>
                  <a:pt x="151" y="0"/>
                  <a:pt x="181" y="23"/>
                </a:cubicBezTo>
                <a:cubicBezTo>
                  <a:pt x="211" y="46"/>
                  <a:pt x="241" y="102"/>
                  <a:pt x="272" y="159"/>
                </a:cubicBezTo>
              </a:path>
            </a:pathLst>
          </a:custGeom>
          <a:noFill/>
          <a:ln w="28575">
            <a:solidFill>
              <a:schemeClr val="bg2"/>
            </a:solidFill>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grpSp>
        <p:nvGrpSpPr>
          <p:cNvPr id="4" name="Group 11"/>
          <p:cNvGrpSpPr>
            <a:grpSpLocks/>
          </p:cNvGrpSpPr>
          <p:nvPr/>
        </p:nvGrpSpPr>
        <p:grpSpPr bwMode="auto">
          <a:xfrm>
            <a:off x="1619250" y="1792288"/>
            <a:ext cx="5554663" cy="4183062"/>
            <a:chOff x="2193" y="1129"/>
            <a:chExt cx="3499" cy="2635"/>
          </a:xfrm>
        </p:grpSpPr>
        <p:sp>
          <p:nvSpPr>
            <p:cNvPr id="49182" name="Line 12"/>
            <p:cNvSpPr>
              <a:spLocks noChangeShapeType="1"/>
            </p:cNvSpPr>
            <p:nvPr/>
          </p:nvSpPr>
          <p:spPr bwMode="auto">
            <a:xfrm flipV="1">
              <a:off x="2523" y="3521"/>
              <a:ext cx="3130" cy="0"/>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83" name="Line 13"/>
            <p:cNvSpPr>
              <a:spLocks noChangeShapeType="1"/>
            </p:cNvSpPr>
            <p:nvPr/>
          </p:nvSpPr>
          <p:spPr bwMode="auto">
            <a:xfrm flipH="1" flipV="1">
              <a:off x="2478" y="1162"/>
              <a:ext cx="45" cy="2359"/>
            </a:xfrm>
            <a:prstGeom prst="line">
              <a:avLst/>
            </a:prstGeom>
            <a:noFill/>
            <a:ln w="38100">
              <a:solidFill>
                <a:schemeClr val="tx1"/>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49184" name="Line 14"/>
            <p:cNvSpPr>
              <a:spLocks noChangeShapeType="1"/>
            </p:cNvSpPr>
            <p:nvPr/>
          </p:nvSpPr>
          <p:spPr bwMode="auto">
            <a:xfrm>
              <a:off x="3404" y="2890"/>
              <a:ext cx="113"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185" name="Group 15"/>
            <p:cNvGrpSpPr>
              <a:grpSpLocks/>
            </p:cNvGrpSpPr>
            <p:nvPr/>
          </p:nvGrpSpPr>
          <p:grpSpPr bwMode="auto">
            <a:xfrm>
              <a:off x="2523" y="1478"/>
              <a:ext cx="1866" cy="2042"/>
              <a:chOff x="1383" y="1478"/>
              <a:chExt cx="1866" cy="2042"/>
            </a:xfrm>
          </p:grpSpPr>
          <p:sp>
            <p:nvSpPr>
              <p:cNvPr id="49188" name="Line 16"/>
              <p:cNvSpPr>
                <a:spLocks noChangeShapeType="1"/>
              </p:cNvSpPr>
              <p:nvPr/>
            </p:nvSpPr>
            <p:spPr bwMode="auto">
              <a:xfrm>
                <a:off x="1922" y="1883"/>
                <a:ext cx="793"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9" name="Freeform 17"/>
              <p:cNvSpPr>
                <a:spLocks/>
              </p:cNvSpPr>
              <p:nvPr/>
            </p:nvSpPr>
            <p:spPr bwMode="auto">
              <a:xfrm>
                <a:off x="1383" y="1480"/>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0" name="Freeform 18"/>
              <p:cNvSpPr>
                <a:spLocks/>
              </p:cNvSpPr>
              <p:nvPr/>
            </p:nvSpPr>
            <p:spPr bwMode="auto">
              <a:xfrm flipH="1">
                <a:off x="2342" y="1478"/>
                <a:ext cx="907" cy="2040"/>
              </a:xfrm>
              <a:custGeom>
                <a:avLst/>
                <a:gdLst>
                  <a:gd name="T0" fmla="*/ 0 w 869"/>
                  <a:gd name="T1" fmla="*/ 0 h 1827"/>
                  <a:gd name="T2" fmla="*/ 213 w 869"/>
                  <a:gd name="T3" fmla="*/ 132 h 1827"/>
                  <a:gd name="T4" fmla="*/ 398 w 869"/>
                  <a:gd name="T5" fmla="*/ 259 h 1827"/>
                  <a:gd name="T6" fmla="*/ 544 w 869"/>
                  <a:gd name="T7" fmla="*/ 414 h 1827"/>
                  <a:gd name="T8" fmla="*/ 695 w 869"/>
                  <a:gd name="T9" fmla="*/ 676 h 1827"/>
                  <a:gd name="T10" fmla="*/ 801 w 869"/>
                  <a:gd name="T11" fmla="*/ 966 h 1827"/>
                  <a:gd name="T12" fmla="*/ 860 w 869"/>
                  <a:gd name="T13" fmla="*/ 1262 h 1827"/>
                  <a:gd name="T14" fmla="*/ 887 w 869"/>
                  <a:gd name="T15" fmla="*/ 1524 h 1827"/>
                  <a:gd name="T16" fmla="*/ 900 w 869"/>
                  <a:gd name="T17" fmla="*/ 1799 h 1827"/>
                  <a:gd name="T18" fmla="*/ 907 w 869"/>
                  <a:gd name="T19" fmla="*/ 2040 h 1827"/>
                  <a:gd name="T20" fmla="*/ 0 60000 65536"/>
                  <a:gd name="T21" fmla="*/ 0 60000 65536"/>
                  <a:gd name="T22" fmla="*/ 0 60000 65536"/>
                  <a:gd name="T23" fmla="*/ 0 60000 65536"/>
                  <a:gd name="T24" fmla="*/ 0 60000 65536"/>
                  <a:gd name="T25" fmla="*/ 0 60000 65536"/>
                  <a:gd name="T26" fmla="*/ 0 60000 65536"/>
                  <a:gd name="T27" fmla="*/ 0 60000 65536"/>
                  <a:gd name="T28" fmla="*/ 0 60000 65536"/>
                  <a:gd name="T29" fmla="*/ 0 60000 65536"/>
                  <a:gd name="T30" fmla="*/ 0 w 869"/>
                  <a:gd name="T31" fmla="*/ 0 h 1827"/>
                  <a:gd name="T32" fmla="*/ 869 w 869"/>
                  <a:gd name="T33" fmla="*/ 1827 h 1827"/>
                </a:gdLst>
                <a:ahLst/>
                <a:cxnLst>
                  <a:cxn ang="T20">
                    <a:pos x="T0" y="T1"/>
                  </a:cxn>
                  <a:cxn ang="T21">
                    <a:pos x="T2" y="T3"/>
                  </a:cxn>
                  <a:cxn ang="T22">
                    <a:pos x="T4" y="T5"/>
                  </a:cxn>
                  <a:cxn ang="T23">
                    <a:pos x="T6" y="T7"/>
                  </a:cxn>
                  <a:cxn ang="T24">
                    <a:pos x="T8" y="T9"/>
                  </a:cxn>
                  <a:cxn ang="T25">
                    <a:pos x="T10" y="T11"/>
                  </a:cxn>
                  <a:cxn ang="T26">
                    <a:pos x="T12" y="T13"/>
                  </a:cxn>
                  <a:cxn ang="T27">
                    <a:pos x="T14" y="T15"/>
                  </a:cxn>
                  <a:cxn ang="T28">
                    <a:pos x="T16" y="T17"/>
                  </a:cxn>
                  <a:cxn ang="T29">
                    <a:pos x="T18" y="T19"/>
                  </a:cxn>
                </a:cxnLst>
                <a:rect l="T30" t="T31" r="T32" b="T33"/>
                <a:pathLst>
                  <a:path w="869" h="1827">
                    <a:moveTo>
                      <a:pt x="0" y="0"/>
                    </a:moveTo>
                    <a:cubicBezTo>
                      <a:pt x="70" y="39"/>
                      <a:pt x="140" y="79"/>
                      <a:pt x="204" y="118"/>
                    </a:cubicBezTo>
                    <a:cubicBezTo>
                      <a:pt x="268" y="157"/>
                      <a:pt x="328" y="190"/>
                      <a:pt x="381" y="232"/>
                    </a:cubicBezTo>
                    <a:cubicBezTo>
                      <a:pt x="434" y="274"/>
                      <a:pt x="474" y="309"/>
                      <a:pt x="521" y="371"/>
                    </a:cubicBezTo>
                    <a:cubicBezTo>
                      <a:pt x="568" y="433"/>
                      <a:pt x="625" y="523"/>
                      <a:pt x="666" y="605"/>
                    </a:cubicBezTo>
                    <a:cubicBezTo>
                      <a:pt x="707" y="687"/>
                      <a:pt x="741" y="777"/>
                      <a:pt x="767" y="865"/>
                    </a:cubicBezTo>
                    <a:cubicBezTo>
                      <a:pt x="793" y="953"/>
                      <a:pt x="810" y="1047"/>
                      <a:pt x="824" y="1130"/>
                    </a:cubicBezTo>
                    <a:cubicBezTo>
                      <a:pt x="838" y="1213"/>
                      <a:pt x="844" y="1285"/>
                      <a:pt x="850" y="1365"/>
                    </a:cubicBezTo>
                    <a:cubicBezTo>
                      <a:pt x="856" y="1445"/>
                      <a:pt x="859" y="1534"/>
                      <a:pt x="862" y="1611"/>
                    </a:cubicBezTo>
                    <a:cubicBezTo>
                      <a:pt x="865" y="1688"/>
                      <a:pt x="869" y="1793"/>
                      <a:pt x="869" y="1827"/>
                    </a:cubicBezTo>
                  </a:path>
                </a:pathLst>
              </a:custGeom>
              <a:noFill/>
              <a:ln w="28575">
                <a:solidFill>
                  <a:schemeClr val="tx1"/>
                </a:solidFill>
                <a:prstDash val="sysDot"/>
                <a:round/>
                <a:headEnd/>
                <a:tailEnd/>
              </a:ln>
              <a:extLst>
                <a:ext uri="{909E8E84-426E-40DD-AFC4-6F175D3DCCD1}">
                  <a14:hiddenFill xmlns:a14="http://schemas.microsoft.com/office/drawing/2010/main">
                    <a:solidFill>
                      <a:srgbClr val="FFFFFF"/>
                    </a:solidFill>
                  </a14:hiddenFill>
                </a:ext>
              </a:extLst>
            </p:spPr>
            <p:txBody>
              <a:bodyPr/>
              <a:lstStyle/>
              <a:p>
                <a:endParaRPr lang="en-US"/>
              </a:p>
            </p:txBody>
          </p:sp>
          <p:sp>
            <p:nvSpPr>
              <p:cNvPr id="49191" name="Line 19"/>
              <p:cNvSpPr>
                <a:spLocks noChangeShapeType="1"/>
              </p:cNvSpPr>
              <p:nvPr/>
            </p:nvSpPr>
            <p:spPr bwMode="auto">
              <a:xfrm>
                <a:off x="2151" y="2320"/>
                <a:ext cx="34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2" name="Line 20"/>
              <p:cNvSpPr>
                <a:spLocks noChangeShapeType="1"/>
              </p:cNvSpPr>
              <p:nvPr/>
            </p:nvSpPr>
            <p:spPr bwMode="auto">
              <a:xfrm>
                <a:off x="2097" y="2177"/>
                <a:ext cx="453"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3" name="Line 21"/>
              <p:cNvSpPr>
                <a:spLocks noChangeShapeType="1"/>
              </p:cNvSpPr>
              <p:nvPr/>
            </p:nvSpPr>
            <p:spPr bwMode="auto">
              <a:xfrm>
                <a:off x="2043" y="2059"/>
                <a:ext cx="56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4" name="Line 22"/>
              <p:cNvSpPr>
                <a:spLocks noChangeShapeType="1"/>
              </p:cNvSpPr>
              <p:nvPr/>
            </p:nvSpPr>
            <p:spPr bwMode="auto">
              <a:xfrm>
                <a:off x="1989" y="1968"/>
                <a:ext cx="68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5" name="Line 23"/>
              <p:cNvSpPr>
                <a:spLocks noChangeShapeType="1"/>
              </p:cNvSpPr>
              <p:nvPr/>
            </p:nvSpPr>
            <p:spPr bwMode="auto">
              <a:xfrm>
                <a:off x="1868" y="1809"/>
                <a:ext cx="90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6" name="Line 24"/>
              <p:cNvSpPr>
                <a:spLocks noChangeShapeType="1"/>
              </p:cNvSpPr>
              <p:nvPr/>
            </p:nvSpPr>
            <p:spPr bwMode="auto">
              <a:xfrm>
                <a:off x="1808" y="1755"/>
                <a:ext cx="1020"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7" name="Line 25"/>
              <p:cNvSpPr>
                <a:spLocks noChangeShapeType="1"/>
              </p:cNvSpPr>
              <p:nvPr/>
            </p:nvSpPr>
            <p:spPr bwMode="auto">
              <a:xfrm>
                <a:off x="1767" y="1714"/>
                <a:ext cx="1134"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8" name="Line 26"/>
              <p:cNvSpPr>
                <a:spLocks noChangeShapeType="1"/>
              </p:cNvSpPr>
              <p:nvPr/>
            </p:nvSpPr>
            <p:spPr bwMode="auto">
              <a:xfrm>
                <a:off x="1701" y="1673"/>
                <a:ext cx="124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99" name="Line 27"/>
              <p:cNvSpPr>
                <a:spLocks noChangeShapeType="1"/>
              </p:cNvSpPr>
              <p:nvPr/>
            </p:nvSpPr>
            <p:spPr bwMode="auto">
              <a:xfrm>
                <a:off x="2214" y="2522"/>
                <a:ext cx="22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49186" name="Text Box 28"/>
            <p:cNvSpPr txBox="1">
              <a:spLocks noChangeArrowheads="1"/>
            </p:cNvSpPr>
            <p:nvPr/>
          </p:nvSpPr>
          <p:spPr bwMode="auto">
            <a:xfrm>
              <a:off x="2193" y="1129"/>
              <a:ext cx="212"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E</a:t>
              </a:r>
            </a:p>
          </p:txBody>
        </p:sp>
        <p:sp>
          <p:nvSpPr>
            <p:cNvPr id="49187" name="Text Box 29"/>
            <p:cNvSpPr txBox="1">
              <a:spLocks noChangeArrowheads="1"/>
            </p:cNvSpPr>
            <p:nvPr/>
          </p:nvSpPr>
          <p:spPr bwMode="auto">
            <a:xfrm>
              <a:off x="5504" y="3533"/>
              <a:ext cx="188" cy="23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x</a:t>
              </a:r>
            </a:p>
          </p:txBody>
        </p:sp>
      </p:grpSp>
      <p:grpSp>
        <p:nvGrpSpPr>
          <p:cNvPr id="6" name="Group 30"/>
          <p:cNvGrpSpPr>
            <a:grpSpLocks/>
          </p:cNvGrpSpPr>
          <p:nvPr/>
        </p:nvGrpSpPr>
        <p:grpSpPr bwMode="auto">
          <a:xfrm>
            <a:off x="3013075" y="3022600"/>
            <a:ext cx="2159000" cy="1558925"/>
            <a:chOff x="1931" y="1904"/>
            <a:chExt cx="1360" cy="982"/>
          </a:xfrm>
        </p:grpSpPr>
        <p:sp>
          <p:nvSpPr>
            <p:cNvPr id="49173" name="Line 31"/>
            <p:cNvSpPr>
              <a:spLocks noChangeShapeType="1"/>
            </p:cNvSpPr>
            <p:nvPr/>
          </p:nvSpPr>
          <p:spPr bwMode="auto">
            <a:xfrm>
              <a:off x="1931" y="1904"/>
              <a:ext cx="136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4" name="Line 32"/>
            <p:cNvSpPr>
              <a:spLocks noChangeShapeType="1"/>
            </p:cNvSpPr>
            <p:nvPr/>
          </p:nvSpPr>
          <p:spPr bwMode="auto">
            <a:xfrm>
              <a:off x="2157" y="2338"/>
              <a:ext cx="34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nvGrpSpPr>
            <p:cNvPr id="49175" name="Group 33"/>
            <p:cNvGrpSpPr>
              <a:grpSpLocks/>
            </p:cNvGrpSpPr>
            <p:nvPr/>
          </p:nvGrpSpPr>
          <p:grpSpPr bwMode="auto">
            <a:xfrm>
              <a:off x="1984" y="1985"/>
              <a:ext cx="1247" cy="901"/>
              <a:chOff x="1984" y="1985"/>
              <a:chExt cx="1247" cy="901"/>
            </a:xfrm>
          </p:grpSpPr>
          <p:sp>
            <p:nvSpPr>
              <p:cNvPr id="49176" name="Line 34"/>
              <p:cNvSpPr>
                <a:spLocks noChangeShapeType="1"/>
              </p:cNvSpPr>
              <p:nvPr/>
            </p:nvSpPr>
            <p:spPr bwMode="auto">
              <a:xfrm>
                <a:off x="2040" y="2093"/>
                <a:ext cx="1134"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7" name="Line 35"/>
              <p:cNvSpPr>
                <a:spLocks noChangeShapeType="1"/>
              </p:cNvSpPr>
              <p:nvPr/>
            </p:nvSpPr>
            <p:spPr bwMode="auto">
              <a:xfrm>
                <a:off x="2099" y="2205"/>
                <a:ext cx="102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8" name="Line 36"/>
              <p:cNvSpPr>
                <a:spLocks noChangeShapeType="1"/>
              </p:cNvSpPr>
              <p:nvPr/>
            </p:nvSpPr>
            <p:spPr bwMode="auto">
              <a:xfrm>
                <a:off x="1984" y="1985"/>
                <a:ext cx="1247"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9" name="Line 37"/>
              <p:cNvSpPr>
                <a:spLocks noChangeShapeType="1"/>
              </p:cNvSpPr>
              <p:nvPr/>
            </p:nvSpPr>
            <p:spPr bwMode="auto">
              <a:xfrm>
                <a:off x="2790" y="2513"/>
                <a:ext cx="22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0" name="Line 38"/>
              <p:cNvSpPr>
                <a:spLocks noChangeShapeType="1"/>
              </p:cNvSpPr>
              <p:nvPr/>
            </p:nvSpPr>
            <p:spPr bwMode="auto">
              <a:xfrm>
                <a:off x="2847" y="2886"/>
                <a:ext cx="113"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81" name="Line 39"/>
              <p:cNvSpPr>
                <a:spLocks noChangeShapeType="1"/>
              </p:cNvSpPr>
              <p:nvPr/>
            </p:nvSpPr>
            <p:spPr bwMode="auto">
              <a:xfrm>
                <a:off x="2740" y="2337"/>
                <a:ext cx="34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grpSp>
      </p:grpSp>
      <p:grpSp>
        <p:nvGrpSpPr>
          <p:cNvPr id="8" name="Group 40"/>
          <p:cNvGrpSpPr>
            <a:grpSpLocks/>
          </p:cNvGrpSpPr>
          <p:nvPr/>
        </p:nvGrpSpPr>
        <p:grpSpPr bwMode="auto">
          <a:xfrm>
            <a:off x="2825750" y="2811463"/>
            <a:ext cx="3455988" cy="1770062"/>
            <a:chOff x="1813" y="1771"/>
            <a:chExt cx="2177" cy="1115"/>
          </a:xfrm>
        </p:grpSpPr>
        <p:sp>
          <p:nvSpPr>
            <p:cNvPr id="49163" name="Line 41"/>
            <p:cNvSpPr>
              <a:spLocks noChangeShapeType="1"/>
            </p:cNvSpPr>
            <p:nvPr/>
          </p:nvSpPr>
          <p:spPr bwMode="auto">
            <a:xfrm>
              <a:off x="2005" y="2007"/>
              <a:ext cx="1814"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4" name="Line 42"/>
            <p:cNvSpPr>
              <a:spLocks noChangeShapeType="1"/>
            </p:cNvSpPr>
            <p:nvPr/>
          </p:nvSpPr>
          <p:spPr bwMode="auto">
            <a:xfrm>
              <a:off x="1879" y="1837"/>
              <a:ext cx="204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5" name="Line 43"/>
            <p:cNvSpPr>
              <a:spLocks noChangeShapeType="1"/>
            </p:cNvSpPr>
            <p:nvPr/>
          </p:nvSpPr>
          <p:spPr bwMode="auto">
            <a:xfrm>
              <a:off x="1952" y="1916"/>
              <a:ext cx="192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6" name="Line 44"/>
            <p:cNvSpPr>
              <a:spLocks noChangeShapeType="1"/>
            </p:cNvSpPr>
            <p:nvPr/>
          </p:nvSpPr>
          <p:spPr bwMode="auto">
            <a:xfrm>
              <a:off x="3379" y="2503"/>
              <a:ext cx="227"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7" name="Line 45"/>
            <p:cNvSpPr>
              <a:spLocks noChangeShapeType="1"/>
            </p:cNvSpPr>
            <p:nvPr/>
          </p:nvSpPr>
          <p:spPr bwMode="auto">
            <a:xfrm>
              <a:off x="3443" y="2886"/>
              <a:ext cx="113" cy="0"/>
            </a:xfrm>
            <a:prstGeom prst="line">
              <a:avLst/>
            </a:prstGeom>
            <a:noFill/>
            <a:ln w="19050">
              <a:solidFill>
                <a:schemeClr val="accent2"/>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8" name="Line 46"/>
            <p:cNvSpPr>
              <a:spLocks noChangeShapeType="1"/>
            </p:cNvSpPr>
            <p:nvPr/>
          </p:nvSpPr>
          <p:spPr bwMode="auto">
            <a:xfrm>
              <a:off x="2058" y="2115"/>
              <a:ext cx="1700"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69" name="Line 47"/>
            <p:cNvSpPr>
              <a:spLocks noChangeShapeType="1"/>
            </p:cNvSpPr>
            <p:nvPr/>
          </p:nvSpPr>
          <p:spPr bwMode="auto">
            <a:xfrm>
              <a:off x="2125" y="2228"/>
              <a:ext cx="158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0" name="Line 48"/>
            <p:cNvSpPr>
              <a:spLocks noChangeShapeType="1"/>
            </p:cNvSpPr>
            <p:nvPr/>
          </p:nvSpPr>
          <p:spPr bwMode="auto">
            <a:xfrm>
              <a:off x="2737" y="2352"/>
              <a:ext cx="340" cy="0"/>
            </a:xfrm>
            <a:prstGeom prst="line">
              <a:avLst/>
            </a:prstGeom>
            <a:noFill/>
            <a:ln w="19050">
              <a:solidFill>
                <a:srgbClr val="CC0099"/>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1" name="Line 49"/>
            <p:cNvSpPr>
              <a:spLocks noChangeShapeType="1"/>
            </p:cNvSpPr>
            <p:nvPr/>
          </p:nvSpPr>
          <p:spPr bwMode="auto">
            <a:xfrm>
              <a:off x="3319" y="2337"/>
              <a:ext cx="340" cy="0"/>
            </a:xfrm>
            <a:prstGeom prst="line">
              <a:avLst/>
            </a:prstGeom>
            <a:noFill/>
            <a:ln w="19050">
              <a:solidFill>
                <a:srgbClr val="008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49172" name="Line 50"/>
            <p:cNvSpPr>
              <a:spLocks noChangeShapeType="1"/>
            </p:cNvSpPr>
            <p:nvPr/>
          </p:nvSpPr>
          <p:spPr bwMode="auto">
            <a:xfrm>
              <a:off x="1813" y="1771"/>
              <a:ext cx="2177" cy="0"/>
            </a:xfrm>
            <a:prstGeom prst="line">
              <a:avLst/>
            </a:prstGeom>
            <a:noFill/>
            <a:ln w="19050">
              <a:solidFill>
                <a:srgbClr val="CC0000"/>
              </a:solidFill>
              <a:round/>
              <a:headEnd/>
              <a:tailEnd/>
            </a:ln>
            <a:extLst>
              <a:ext uri="{909E8E84-426E-40DD-AFC4-6F175D3DCCD1}">
                <a14:hiddenFill xmlns:a14="http://schemas.microsoft.com/office/drawing/2010/main">
                  <a:noFill/>
                </a14:hiddenFill>
              </a:ext>
            </a:extLst>
          </p:spPr>
          <p:txBody>
            <a:bodyPr/>
            <a:lstStyle/>
            <a:p>
              <a:endParaRPr lang="en-US"/>
            </a:p>
          </p:txBody>
        </p:sp>
      </p:grpSp>
      <p:sp>
        <p:nvSpPr>
          <p:cNvPr id="130099" name="Line 51"/>
          <p:cNvSpPr>
            <a:spLocks noChangeShapeType="1"/>
          </p:cNvSpPr>
          <p:nvPr/>
        </p:nvSpPr>
        <p:spPr bwMode="auto">
          <a:xfrm>
            <a:off x="4298950" y="3703638"/>
            <a:ext cx="503238" cy="0"/>
          </a:xfrm>
          <a:prstGeom prst="line">
            <a:avLst/>
          </a:prstGeom>
          <a:noFill/>
          <a:ln w="38100">
            <a:solidFill>
              <a:srgbClr val="DDDDDD"/>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box(in)">
                                      <p:cBhvr>
                                        <p:cTn id="7" dur="500"/>
                                        <p:tgtEl>
                                          <p:spTgt spid="4"/>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grpId="0" nodeType="clickEffect">
                                  <p:stCondLst>
                                    <p:cond delay="0"/>
                                  </p:stCondLst>
                                  <p:childTnLst>
                                    <p:set>
                                      <p:cBhvr>
                                        <p:cTn id="16" dur="1" fill="hold">
                                          <p:stCondLst>
                                            <p:cond delay="0"/>
                                          </p:stCondLst>
                                        </p:cTn>
                                        <p:tgtEl>
                                          <p:spTgt spid="130057"/>
                                        </p:tgtEl>
                                        <p:attrNameLst>
                                          <p:attrName>style.visibility</p:attrName>
                                        </p:attrNameLst>
                                      </p:cBhvr>
                                      <p:to>
                                        <p:strVal val="visible"/>
                                      </p:to>
                                    </p:set>
                                    <p:animEffect transition="in" filter="box(in)">
                                      <p:cBhvr>
                                        <p:cTn id="17" dur="500"/>
                                        <p:tgtEl>
                                          <p:spTgt spid="130057"/>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6"/>
                                        </p:tgtEl>
                                        <p:attrNameLst>
                                          <p:attrName>style.visibility</p:attrName>
                                        </p:attrNameLst>
                                      </p:cBhvr>
                                      <p:to>
                                        <p:strVal val="visible"/>
                                      </p:to>
                                    </p:set>
                                    <p:animEffect transition="in" filter="box(in)">
                                      <p:cBhvr>
                                        <p:cTn id="22" dur="500"/>
                                        <p:tgtEl>
                                          <p:spTgt spid="6"/>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4" presetClass="entr" presetSubtype="16" fill="hold" nodeType="clickEffect">
                                  <p:stCondLst>
                                    <p:cond delay="0"/>
                                  </p:stCondLst>
                                  <p:childTnLst>
                                    <p:set>
                                      <p:cBhvr>
                                        <p:cTn id="26" dur="1" fill="hold">
                                          <p:stCondLst>
                                            <p:cond delay="0"/>
                                          </p:stCondLst>
                                        </p:cTn>
                                        <p:tgtEl>
                                          <p:spTgt spid="3"/>
                                        </p:tgtEl>
                                        <p:attrNameLst>
                                          <p:attrName>style.visibility</p:attrName>
                                        </p:attrNameLst>
                                      </p:cBhvr>
                                      <p:to>
                                        <p:strVal val="visible"/>
                                      </p:to>
                                    </p:set>
                                    <p:animEffect transition="in" filter="box(in)">
                                      <p:cBhvr>
                                        <p:cTn id="27" dur="500"/>
                                        <p:tgtEl>
                                          <p:spTgt spid="3"/>
                                        </p:tgtEl>
                                      </p:cBhvr>
                                    </p:animEffect>
                                  </p:childTnLst>
                                </p:cTn>
                              </p:par>
                            </p:childTnLst>
                          </p:cTn>
                        </p:par>
                      </p:childTnLst>
                    </p:cTn>
                  </p:par>
                  <p:par>
                    <p:cTn id="28" fill="hold" nodeType="clickPar">
                      <p:stCondLst>
                        <p:cond delay="indefinite"/>
                      </p:stCondLst>
                      <p:childTnLst>
                        <p:par>
                          <p:cTn id="29" fill="hold" nodeType="withGroup">
                            <p:stCondLst>
                              <p:cond delay="0"/>
                            </p:stCondLst>
                            <p:childTnLst>
                              <p:par>
                                <p:cTn id="30" presetID="4" presetClass="entr" presetSubtype="16" fill="hold" grpId="0" nodeType="clickEffect">
                                  <p:stCondLst>
                                    <p:cond delay="0"/>
                                  </p:stCondLst>
                                  <p:childTnLst>
                                    <p:set>
                                      <p:cBhvr>
                                        <p:cTn id="31" dur="1" fill="hold">
                                          <p:stCondLst>
                                            <p:cond delay="0"/>
                                          </p:stCondLst>
                                        </p:cTn>
                                        <p:tgtEl>
                                          <p:spTgt spid="130058"/>
                                        </p:tgtEl>
                                        <p:attrNameLst>
                                          <p:attrName>style.visibility</p:attrName>
                                        </p:attrNameLst>
                                      </p:cBhvr>
                                      <p:to>
                                        <p:strVal val="visible"/>
                                      </p:to>
                                    </p:set>
                                    <p:animEffect transition="in" filter="box(in)">
                                      <p:cBhvr>
                                        <p:cTn id="32" dur="500"/>
                                        <p:tgtEl>
                                          <p:spTgt spid="130058"/>
                                        </p:tgtEl>
                                      </p:cBhvr>
                                    </p:animEffect>
                                  </p:childTnLst>
                                </p:cTn>
                              </p:par>
                            </p:childTnLst>
                          </p:cTn>
                        </p:par>
                      </p:childTnLst>
                    </p:cTn>
                  </p:par>
                  <p:par>
                    <p:cTn id="33" fill="hold" nodeType="clickPar">
                      <p:stCondLst>
                        <p:cond delay="indefinite"/>
                      </p:stCondLst>
                      <p:childTnLst>
                        <p:par>
                          <p:cTn id="34" fill="hold" nodeType="withGroup">
                            <p:stCondLst>
                              <p:cond delay="0"/>
                            </p:stCondLst>
                            <p:childTnLst>
                              <p:par>
                                <p:cTn id="35" presetID="4" presetClass="entr" presetSubtype="16" fill="hold" nodeType="clickEffect">
                                  <p:stCondLst>
                                    <p:cond delay="0"/>
                                  </p:stCondLst>
                                  <p:childTnLst>
                                    <p:set>
                                      <p:cBhvr>
                                        <p:cTn id="36" dur="1" fill="hold">
                                          <p:stCondLst>
                                            <p:cond delay="0"/>
                                          </p:stCondLst>
                                        </p:cTn>
                                        <p:tgtEl>
                                          <p:spTgt spid="8"/>
                                        </p:tgtEl>
                                        <p:attrNameLst>
                                          <p:attrName>style.visibility</p:attrName>
                                        </p:attrNameLst>
                                      </p:cBhvr>
                                      <p:to>
                                        <p:strVal val="visible"/>
                                      </p:to>
                                    </p:set>
                                    <p:animEffect transition="in" filter="box(in)">
                                      <p:cBhvr>
                                        <p:cTn id="37" dur="500"/>
                                        <p:tgtEl>
                                          <p:spTgt spid="8"/>
                                        </p:tgtEl>
                                      </p:cBhvr>
                                    </p:animEffect>
                                  </p:childTnLst>
                                </p:cTn>
                              </p:par>
                            </p:childTnLst>
                          </p:cTn>
                        </p:par>
                      </p:childTnLst>
                    </p:cTn>
                  </p:par>
                  <p:par>
                    <p:cTn id="38" fill="hold" nodeType="clickPar">
                      <p:stCondLst>
                        <p:cond delay="indefinite"/>
                      </p:stCondLst>
                      <p:childTnLst>
                        <p:par>
                          <p:cTn id="39" fill="hold" nodeType="withGroup">
                            <p:stCondLst>
                              <p:cond delay="0"/>
                            </p:stCondLst>
                            <p:childTnLst>
                              <p:par>
                                <p:cTn id="40" presetID="4" presetClass="entr" presetSubtype="16" fill="hold" grpId="0" nodeType="clickEffect">
                                  <p:stCondLst>
                                    <p:cond delay="0"/>
                                  </p:stCondLst>
                                  <p:childTnLst>
                                    <p:set>
                                      <p:cBhvr>
                                        <p:cTn id="41" dur="1" fill="hold">
                                          <p:stCondLst>
                                            <p:cond delay="0"/>
                                          </p:stCondLst>
                                        </p:cTn>
                                        <p:tgtEl>
                                          <p:spTgt spid="130099"/>
                                        </p:tgtEl>
                                        <p:attrNameLst>
                                          <p:attrName>style.visibility</p:attrName>
                                        </p:attrNameLst>
                                      </p:cBhvr>
                                      <p:to>
                                        <p:strVal val="visible"/>
                                      </p:to>
                                    </p:set>
                                    <p:animEffect transition="in" filter="box(in)">
                                      <p:cBhvr>
                                        <p:cTn id="42" dur="500"/>
                                        <p:tgtEl>
                                          <p:spTgt spid="13009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057" grpId="0" animBg="1"/>
      <p:bldP spid="130058" grpId="0" animBg="1"/>
      <p:bldP spid="130099"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Rectangle 2"/>
          <p:cNvSpPr>
            <a:spLocks noGrp="1" noChangeArrowheads="1"/>
          </p:cNvSpPr>
          <p:nvPr>
            <p:ph type="title" idx="4294967295"/>
          </p:nvPr>
        </p:nvSpPr>
        <p:spPr>
          <a:xfrm>
            <a:off x="900113" y="2636838"/>
            <a:ext cx="7200900" cy="1143000"/>
          </a:xfrm>
        </p:spPr>
        <p:txBody>
          <a:bodyPr/>
          <a:lstStyle/>
          <a:p>
            <a:r>
              <a:rPr lang="lt-LT" altLang="en-US" sz="4000" smtClean="0"/>
              <a:t>Keli teoriniai teiginiai:</a:t>
            </a:r>
            <a:endParaRPr lang="en-US" altLang="en-US" sz="3600" i="1" smtClean="0">
              <a:solidFill>
                <a:srgbClr val="FF0000"/>
              </a:solidFill>
            </a:endParaRPr>
          </a:p>
        </p:txBody>
      </p: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02" name="Rectangle 2"/>
          <p:cNvSpPr>
            <a:spLocks noGrp="1" noChangeArrowheads="1"/>
          </p:cNvSpPr>
          <p:nvPr>
            <p:ph type="title" idx="4294967295"/>
          </p:nvPr>
        </p:nvSpPr>
        <p:spPr>
          <a:xfrm>
            <a:off x="1042988" y="274638"/>
            <a:ext cx="7643812" cy="1143000"/>
          </a:xfrm>
        </p:spPr>
        <p:txBody>
          <a:bodyPr/>
          <a:lstStyle/>
          <a:p>
            <a:r>
              <a:rPr lang="lt-LT" altLang="en-US" sz="3600" smtClean="0"/>
              <a:t>Ką sąlygoja elektronų įspraudimas nanodarinyje?</a:t>
            </a:r>
            <a:endParaRPr lang="en-US" altLang="en-US" sz="3600" smtClean="0"/>
          </a:p>
        </p:txBody>
      </p:sp>
      <p:sp>
        <p:nvSpPr>
          <p:cNvPr id="52227" name="Rectangle 3"/>
          <p:cNvSpPr>
            <a:spLocks noGrp="1" noChangeArrowheads="1"/>
          </p:cNvSpPr>
          <p:nvPr>
            <p:ph type="body" idx="4294967295"/>
          </p:nvPr>
        </p:nvSpPr>
        <p:spPr>
          <a:xfrm>
            <a:off x="395288" y="2463800"/>
            <a:ext cx="8229600" cy="3052763"/>
          </a:xfrm>
        </p:spPr>
        <p:txBody>
          <a:bodyPr/>
          <a:lstStyle/>
          <a:p>
            <a:r>
              <a:rPr lang="lt-LT" altLang="en-US" smtClean="0"/>
              <a:t>Keičiama būsenų energija</a:t>
            </a:r>
            <a:r>
              <a:rPr lang="en-US" altLang="en-US" smtClean="0"/>
              <a:t>!</a:t>
            </a:r>
            <a:r>
              <a:rPr lang="lt-LT" altLang="en-US" smtClean="0"/>
              <a:t> </a:t>
            </a:r>
            <a:r>
              <a:rPr lang="lt-LT" altLang="en-US" smtClean="0">
                <a:solidFill>
                  <a:srgbClr val="008000"/>
                </a:solidFill>
              </a:rPr>
              <a:t>Dėl to keičiasi cheminės savybės.</a:t>
            </a:r>
            <a:endParaRPr lang="en-US" altLang="en-US" smtClean="0">
              <a:solidFill>
                <a:srgbClr val="008000"/>
              </a:solidFill>
            </a:endParaRPr>
          </a:p>
          <a:p>
            <a:pPr>
              <a:buFontTx/>
              <a:buNone/>
            </a:pPr>
            <a:endParaRPr lang="lt-LT" altLang="en-US" smtClean="0">
              <a:solidFill>
                <a:srgbClr val="008000"/>
              </a:solidFill>
            </a:endParaRPr>
          </a:p>
          <a:p>
            <a:r>
              <a:rPr lang="lt-LT" altLang="en-US" smtClean="0"/>
              <a:t>Keičiasi būsenų energijų skirtumas</a:t>
            </a:r>
            <a:r>
              <a:rPr lang="en-US" altLang="en-US" smtClean="0"/>
              <a:t>! </a:t>
            </a:r>
            <a:r>
              <a:rPr lang="lt-LT" altLang="en-US" smtClean="0">
                <a:solidFill>
                  <a:srgbClr val="008000"/>
                </a:solidFill>
              </a:rPr>
              <a:t>Dėl to keičiasi darinio optinės savybės.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2227">
                                            <p:txEl>
                                              <p:pRg st="0" end="0"/>
                                            </p:txEl>
                                          </p:spTgt>
                                        </p:tgtEl>
                                        <p:attrNameLst>
                                          <p:attrName>style.visibility</p:attrName>
                                        </p:attrNameLst>
                                      </p:cBhvr>
                                      <p:to>
                                        <p:strVal val="visible"/>
                                      </p:to>
                                    </p:set>
                                    <p:anim calcmode="lin" valueType="num">
                                      <p:cBhvr additive="base">
                                        <p:cTn id="7" dur="500" fill="hold"/>
                                        <p:tgtEl>
                                          <p:spTgt spid="52227">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2227">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nodeType="clickEffect">
                                  <p:stCondLst>
                                    <p:cond delay="0"/>
                                  </p:stCondLst>
                                  <p:childTnLst>
                                    <p:set>
                                      <p:cBhvr>
                                        <p:cTn id="12" dur="1" fill="hold">
                                          <p:stCondLst>
                                            <p:cond delay="0"/>
                                          </p:stCondLst>
                                        </p:cTn>
                                        <p:tgtEl>
                                          <p:spTgt spid="52227">
                                            <p:txEl>
                                              <p:pRg st="2" end="2"/>
                                            </p:txEl>
                                          </p:spTgt>
                                        </p:tgtEl>
                                        <p:attrNameLst>
                                          <p:attrName>style.visibility</p:attrName>
                                        </p:attrNameLst>
                                      </p:cBhvr>
                                      <p:to>
                                        <p:strVal val="visible"/>
                                      </p:to>
                                    </p:set>
                                    <p:anim calcmode="lin" valueType="num">
                                      <p:cBhvr additive="base">
                                        <p:cTn id="13" dur="500" fill="hold"/>
                                        <p:tgtEl>
                                          <p:spTgt spid="52227">
                                            <p:txEl>
                                              <p:pRg st="2" end="2"/>
                                            </p:txEl>
                                          </p:spTgt>
                                        </p:tgtEl>
                                        <p:attrNameLst>
                                          <p:attrName>ppt_x</p:attrName>
                                        </p:attrNameLst>
                                      </p:cBhvr>
                                      <p:tavLst>
                                        <p:tav tm="0">
                                          <p:val>
                                            <p:strVal val="#ppt_x"/>
                                          </p:val>
                                        </p:tav>
                                        <p:tav tm="100000">
                                          <p:val>
                                            <p:strVal val="#ppt_x"/>
                                          </p:val>
                                        </p:tav>
                                      </p:tavLst>
                                    </p:anim>
                                    <p:anim calcmode="lin" valueType="num">
                                      <p:cBhvr additive="base">
                                        <p:cTn id="14" dur="500" fill="hold"/>
                                        <p:tgtEl>
                                          <p:spTgt spid="52227">
                                            <p:txEl>
                                              <p:pRg st="2" end="2"/>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6" name="Rectangle 2"/>
          <p:cNvSpPr>
            <a:spLocks noGrp="1" noChangeArrowheads="1"/>
          </p:cNvSpPr>
          <p:nvPr>
            <p:ph type="title" idx="4294967295"/>
          </p:nvPr>
        </p:nvSpPr>
        <p:spPr>
          <a:xfrm>
            <a:off x="1403350" y="274638"/>
            <a:ext cx="7283450" cy="1143000"/>
          </a:xfrm>
        </p:spPr>
        <p:txBody>
          <a:bodyPr/>
          <a:lstStyle/>
          <a:p>
            <a:r>
              <a:rPr lang="lt-LT" altLang="en-US" sz="4000" smtClean="0"/>
              <a:t>Ką sąlygoja elektronų įspraudimas nanodarinyje?</a:t>
            </a:r>
            <a:endParaRPr lang="en-US" altLang="en-US" sz="4000" smtClean="0"/>
          </a:p>
        </p:txBody>
      </p:sp>
      <p:sp>
        <p:nvSpPr>
          <p:cNvPr id="53251" name="Rectangle 3"/>
          <p:cNvSpPr>
            <a:spLocks noGrp="1" noChangeArrowheads="1"/>
          </p:cNvSpPr>
          <p:nvPr>
            <p:ph type="body" idx="4294967295"/>
          </p:nvPr>
        </p:nvSpPr>
        <p:spPr>
          <a:xfrm>
            <a:off x="395288" y="2060575"/>
            <a:ext cx="8229600" cy="3633788"/>
          </a:xfrm>
        </p:spPr>
        <p:txBody>
          <a:bodyPr/>
          <a:lstStyle/>
          <a:p>
            <a:r>
              <a:rPr lang="lt-LT" altLang="en-US" smtClean="0"/>
              <a:t>Įsprausti viena kryptimi elektronai judėdami kitomis kryptimis mažiau sklaidomi, </a:t>
            </a:r>
            <a:r>
              <a:rPr lang="lt-LT" altLang="en-US" smtClean="0">
                <a:solidFill>
                  <a:srgbClr val="008000"/>
                </a:solidFill>
              </a:rPr>
              <a:t>todėl jie juda greičiau</a:t>
            </a:r>
            <a:r>
              <a:rPr lang="lt-LT" altLang="en-US" smtClean="0"/>
              <a:t>.</a:t>
            </a:r>
          </a:p>
          <a:p>
            <a:pPr lvl="1"/>
            <a:r>
              <a:rPr lang="lt-LT" altLang="en-US" sz="1800" smtClean="0">
                <a:solidFill>
                  <a:srgbClr val="000099"/>
                </a:solidFill>
              </a:rPr>
              <a:t>Todėl kompiuteris dirbs sparčiau, jei jo tranzistoriai bus su įspraustais į plokštumą elektronais</a:t>
            </a:r>
            <a:endParaRPr lang="en-US" altLang="en-US" sz="1800" smtClean="0">
              <a:solidFill>
                <a:srgbClr val="000099"/>
              </a:solidFill>
            </a:endParaRPr>
          </a:p>
          <a:p>
            <a:pPr>
              <a:buFontTx/>
              <a:buNone/>
            </a:pPr>
            <a:endParaRPr lang="en-US" altLang="en-US" sz="1800" smtClean="0">
              <a:solidFill>
                <a:srgbClr val="000099"/>
              </a:solidFill>
            </a:endParaRPr>
          </a:p>
          <a:p>
            <a:r>
              <a:rPr lang="lt-LT" altLang="en-US" smtClean="0"/>
              <a:t>Kuo didesniu mastu </a:t>
            </a:r>
            <a:r>
              <a:rPr lang="lt-LT" altLang="en-US" sz="2000" smtClean="0"/>
              <a:t>(keliomis kryptimis)</a:t>
            </a:r>
            <a:r>
              <a:rPr lang="lt-LT" altLang="en-US" smtClean="0"/>
              <a:t> jie įsprausti, </a:t>
            </a:r>
            <a:r>
              <a:rPr lang="lt-LT" altLang="en-US" smtClean="0">
                <a:solidFill>
                  <a:srgbClr val="008000"/>
                </a:solidFill>
              </a:rPr>
              <a:t>tuo mažiau sklaido energiją</a:t>
            </a:r>
            <a:r>
              <a:rPr lang="lt-LT" altLang="en-US" smtClean="0"/>
              <a:t>. </a:t>
            </a:r>
            <a:endParaRPr lang="en-US" altLang="en-US"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53251">
                                            <p:txEl>
                                              <p:pRg st="0" end="0"/>
                                            </p:txEl>
                                          </p:spTgt>
                                        </p:tgtEl>
                                        <p:attrNameLst>
                                          <p:attrName>style.visibility</p:attrName>
                                        </p:attrNameLst>
                                      </p:cBhvr>
                                      <p:to>
                                        <p:strVal val="visible"/>
                                      </p:to>
                                    </p:set>
                                    <p:anim calcmode="lin" valueType="num">
                                      <p:cBhvr additive="base">
                                        <p:cTn id="7" dur="500" fill="hold"/>
                                        <p:tgtEl>
                                          <p:spTgt spid="53251">
                                            <p:txEl>
                                              <p:pRg st="0" end="0"/>
                                            </p:txEl>
                                          </p:spTgt>
                                        </p:tgtEl>
                                        <p:attrNameLst>
                                          <p:attrName>ppt_x</p:attrName>
                                        </p:attrNameLst>
                                      </p:cBhvr>
                                      <p:tavLst>
                                        <p:tav tm="0">
                                          <p:val>
                                            <p:strVal val="#ppt_x"/>
                                          </p:val>
                                        </p:tav>
                                        <p:tav tm="100000">
                                          <p:val>
                                            <p:strVal val="#ppt_x"/>
                                          </p:val>
                                        </p:tav>
                                      </p:tavLst>
                                    </p:anim>
                                    <p:anim calcmode="lin" valueType="num">
                                      <p:cBhvr additive="base">
                                        <p:cTn id="8" dur="500" fill="hold"/>
                                        <p:tgtEl>
                                          <p:spTgt spid="53251">
                                            <p:txEl>
                                              <p:pRg st="0" end="0"/>
                                            </p:txEl>
                                          </p:spTgt>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9" fill="hold" nodeType="clickEffect">
                                  <p:stCondLst>
                                    <p:cond delay="0"/>
                                  </p:stCondLst>
                                  <p:childTnLst>
                                    <p:set>
                                      <p:cBhvr>
                                        <p:cTn id="12" dur="1" fill="hold">
                                          <p:stCondLst>
                                            <p:cond delay="0"/>
                                          </p:stCondLst>
                                        </p:cTn>
                                        <p:tgtEl>
                                          <p:spTgt spid="53251">
                                            <p:txEl>
                                              <p:pRg st="1" end="1"/>
                                            </p:txEl>
                                          </p:spTgt>
                                        </p:tgtEl>
                                        <p:attrNameLst>
                                          <p:attrName>style.visibility</p:attrName>
                                        </p:attrNameLst>
                                      </p:cBhvr>
                                      <p:to>
                                        <p:strVal val="visible"/>
                                      </p:to>
                                    </p:set>
                                    <p:anim calcmode="lin" valueType="num">
                                      <p:cBhvr additive="base">
                                        <p:cTn id="13" dur="500" fill="hold"/>
                                        <p:tgtEl>
                                          <p:spTgt spid="53251">
                                            <p:txEl>
                                              <p:pRg st="1" end="1"/>
                                            </p:txEl>
                                          </p:spTgt>
                                        </p:tgtEl>
                                        <p:attrNameLst>
                                          <p:attrName>ppt_x</p:attrName>
                                        </p:attrNameLst>
                                      </p:cBhvr>
                                      <p:tavLst>
                                        <p:tav tm="0">
                                          <p:val>
                                            <p:strVal val="0-#ppt_w/2"/>
                                          </p:val>
                                        </p:tav>
                                        <p:tav tm="100000">
                                          <p:val>
                                            <p:strVal val="#ppt_x"/>
                                          </p:val>
                                        </p:tav>
                                      </p:tavLst>
                                    </p:anim>
                                    <p:anim calcmode="lin" valueType="num">
                                      <p:cBhvr additive="base">
                                        <p:cTn id="14" dur="500" fill="hold"/>
                                        <p:tgtEl>
                                          <p:spTgt spid="53251">
                                            <p:txEl>
                                              <p:pRg st="1" end="1"/>
                                            </p:txEl>
                                          </p:spTgt>
                                        </p:tgtEl>
                                        <p:attrNameLst>
                                          <p:attrName>ppt_y</p:attrName>
                                        </p:attrNameLst>
                                      </p:cBhvr>
                                      <p:tavLst>
                                        <p:tav tm="0">
                                          <p:val>
                                            <p:strVal val="0-#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53251">
                                            <p:txEl>
                                              <p:pRg st="3" end="3"/>
                                            </p:txEl>
                                          </p:spTgt>
                                        </p:tgtEl>
                                        <p:attrNameLst>
                                          <p:attrName>style.visibility</p:attrName>
                                        </p:attrNameLst>
                                      </p:cBhvr>
                                      <p:to>
                                        <p:strVal val="visible"/>
                                      </p:to>
                                    </p:set>
                                    <p:anim calcmode="lin" valueType="num">
                                      <p:cBhvr additive="base">
                                        <p:cTn id="19" dur="500" fill="hold"/>
                                        <p:tgtEl>
                                          <p:spTgt spid="53251">
                                            <p:txEl>
                                              <p:pRg st="3" end="3"/>
                                            </p:txEl>
                                          </p:spTgt>
                                        </p:tgtEl>
                                        <p:attrNameLst>
                                          <p:attrName>ppt_x</p:attrName>
                                        </p:attrNameLst>
                                      </p:cBhvr>
                                      <p:tavLst>
                                        <p:tav tm="0">
                                          <p:val>
                                            <p:strVal val="#ppt_x"/>
                                          </p:val>
                                        </p:tav>
                                        <p:tav tm="100000">
                                          <p:val>
                                            <p:strVal val="#ppt_x"/>
                                          </p:val>
                                        </p:tav>
                                      </p:tavLst>
                                    </p:anim>
                                    <p:anim calcmode="lin" valueType="num">
                                      <p:cBhvr additive="base">
                                        <p:cTn id="20" dur="500" fill="hold"/>
                                        <p:tgtEl>
                                          <p:spTgt spid="53251">
                                            <p:txEl>
                                              <p:pRg st="3" end="3"/>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2"/>
          <p:cNvSpPr>
            <a:spLocks noGrp="1" noChangeArrowheads="1"/>
          </p:cNvSpPr>
          <p:nvPr>
            <p:ph type="title" idx="4294967295"/>
          </p:nvPr>
        </p:nvSpPr>
        <p:spPr>
          <a:xfrm>
            <a:off x="1331913" y="274638"/>
            <a:ext cx="7354887" cy="1143000"/>
          </a:xfrm>
        </p:spPr>
        <p:txBody>
          <a:bodyPr/>
          <a:lstStyle/>
          <a:p>
            <a:r>
              <a:rPr lang="lt-LT" altLang="en-US" sz="4000" smtClean="0"/>
              <a:t>Kas būdinga nedideliame atomų ansamblyje?</a:t>
            </a:r>
            <a:endParaRPr lang="en-US" altLang="en-US" sz="4000" smtClean="0"/>
          </a:p>
        </p:txBody>
      </p:sp>
      <p:sp>
        <p:nvSpPr>
          <p:cNvPr id="54275" name="Rectangle 3"/>
          <p:cNvSpPr>
            <a:spLocks noGrp="1" noChangeArrowheads="1"/>
          </p:cNvSpPr>
          <p:nvPr>
            <p:ph type="body" idx="4294967295"/>
          </p:nvPr>
        </p:nvSpPr>
        <p:spPr>
          <a:xfrm>
            <a:off x="457200" y="2349500"/>
            <a:ext cx="8229600" cy="3417888"/>
          </a:xfrm>
        </p:spPr>
        <p:txBody>
          <a:bodyPr/>
          <a:lstStyle/>
          <a:p>
            <a:r>
              <a:rPr lang="lt-LT" altLang="en-US" smtClean="0"/>
              <a:t>Atomai išsidėsto taip, kad būtų minimali betvarkė. </a:t>
            </a:r>
            <a:endParaRPr lang="en-US" altLang="en-US" smtClean="0"/>
          </a:p>
          <a:p>
            <a:pPr>
              <a:buFontTx/>
              <a:buNone/>
            </a:pPr>
            <a:r>
              <a:rPr lang="en-US" altLang="en-US" smtClean="0">
                <a:solidFill>
                  <a:srgbClr val="008000"/>
                </a:solidFill>
              </a:rPr>
              <a:t>			</a:t>
            </a:r>
            <a:r>
              <a:rPr lang="lt-LT" altLang="en-US" smtClean="0">
                <a:solidFill>
                  <a:srgbClr val="008000"/>
                </a:solidFill>
              </a:rPr>
              <a:t>Tai reiškia, kad visi atomų klasteriai (dariniai), </a:t>
            </a:r>
            <a:r>
              <a:rPr lang="lt-LT" altLang="en-US" smtClean="0">
                <a:solidFill>
                  <a:srgbClr val="000099"/>
                </a:solidFill>
              </a:rPr>
              <a:t>jei vienodas jų dydis</a:t>
            </a:r>
            <a:r>
              <a:rPr lang="lt-LT" altLang="en-US" smtClean="0">
                <a:solidFill>
                  <a:srgbClr val="008000"/>
                </a:solidFill>
              </a:rPr>
              <a:t>, yra vienodi</a:t>
            </a:r>
            <a:r>
              <a:rPr lang="en-US" altLang="en-US" smtClean="0">
                <a:solidFill>
                  <a:srgbClr val="008000"/>
                </a:solidFill>
              </a:rPr>
              <a:t>  </a:t>
            </a:r>
            <a:r>
              <a:rPr lang="en-US" altLang="en-US" sz="4000" smtClean="0">
                <a:solidFill>
                  <a:srgbClr val="008000"/>
                </a:solidFill>
              </a:rPr>
              <a:t>!!!</a:t>
            </a:r>
            <a:endParaRPr lang="en-US" altLang="en-US" sz="40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5" presetClass="entr" presetSubtype="10" fill="hold" nodeType="clickEffect">
                                  <p:stCondLst>
                                    <p:cond delay="0"/>
                                  </p:stCondLst>
                                  <p:childTnLst>
                                    <p:set>
                                      <p:cBhvr>
                                        <p:cTn id="6" dur="1" fill="hold">
                                          <p:stCondLst>
                                            <p:cond delay="0"/>
                                          </p:stCondLst>
                                        </p:cTn>
                                        <p:tgtEl>
                                          <p:spTgt spid="54275">
                                            <p:txEl>
                                              <p:pRg st="0" end="0"/>
                                            </p:txEl>
                                          </p:spTgt>
                                        </p:tgtEl>
                                        <p:attrNameLst>
                                          <p:attrName>style.visibility</p:attrName>
                                        </p:attrNameLst>
                                      </p:cBhvr>
                                      <p:to>
                                        <p:strVal val="visible"/>
                                      </p:to>
                                    </p:set>
                                    <p:animEffect transition="in" filter="checkerboard(across)">
                                      <p:cBhvr>
                                        <p:cTn id="7" dur="500"/>
                                        <p:tgtEl>
                                          <p:spTgt spid="54275">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9" fill="hold" nodeType="clickEffect">
                                  <p:stCondLst>
                                    <p:cond delay="0"/>
                                  </p:stCondLst>
                                  <p:childTnLst>
                                    <p:set>
                                      <p:cBhvr>
                                        <p:cTn id="11" dur="1" fill="hold">
                                          <p:stCondLst>
                                            <p:cond delay="0"/>
                                          </p:stCondLst>
                                        </p:cTn>
                                        <p:tgtEl>
                                          <p:spTgt spid="54275">
                                            <p:txEl>
                                              <p:pRg st="1" end="1"/>
                                            </p:txEl>
                                          </p:spTgt>
                                        </p:tgtEl>
                                        <p:attrNameLst>
                                          <p:attrName>style.visibility</p:attrName>
                                        </p:attrNameLst>
                                      </p:cBhvr>
                                      <p:to>
                                        <p:strVal val="visible"/>
                                      </p:to>
                                    </p:set>
                                    <p:anim calcmode="lin" valueType="num">
                                      <p:cBhvr additive="base">
                                        <p:cTn id="12" dur="500" fill="hold"/>
                                        <p:tgtEl>
                                          <p:spTgt spid="54275">
                                            <p:txEl>
                                              <p:pRg st="1" end="1"/>
                                            </p:txEl>
                                          </p:spTgt>
                                        </p:tgtEl>
                                        <p:attrNameLst>
                                          <p:attrName>ppt_x</p:attrName>
                                        </p:attrNameLst>
                                      </p:cBhvr>
                                      <p:tavLst>
                                        <p:tav tm="0">
                                          <p:val>
                                            <p:strVal val="0-#ppt_w/2"/>
                                          </p:val>
                                        </p:tav>
                                        <p:tav tm="100000">
                                          <p:val>
                                            <p:strVal val="#ppt_x"/>
                                          </p:val>
                                        </p:tav>
                                      </p:tavLst>
                                    </p:anim>
                                    <p:anim calcmode="lin" valueType="num">
                                      <p:cBhvr additive="base">
                                        <p:cTn id="13" dur="500" fill="hold"/>
                                        <p:tgtEl>
                                          <p:spTgt spid="54275">
                                            <p:txEl>
                                              <p:pRg st="1" end="1"/>
                                            </p:txEl>
                                          </p:spTgt>
                                        </p:tgtEl>
                                        <p:attrNameLst>
                                          <p:attrName>ppt_y</p:attrName>
                                        </p:attrNameLst>
                                      </p:cBhvr>
                                      <p:tavLst>
                                        <p:tav tm="0">
                                          <p:val>
                                            <p:strVal val="0-#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2"/>
          <p:cNvSpPr>
            <a:spLocks noGrp="1" noChangeArrowheads="1"/>
          </p:cNvSpPr>
          <p:nvPr>
            <p:ph type="title" idx="4294967295"/>
          </p:nvPr>
        </p:nvSpPr>
        <p:spPr>
          <a:xfrm>
            <a:off x="457200" y="1066800"/>
            <a:ext cx="8291513" cy="4738688"/>
          </a:xfrm>
        </p:spPr>
        <p:txBody>
          <a:bodyPr/>
          <a:lstStyle/>
          <a:p>
            <a:r>
              <a:rPr lang="en-US" altLang="en-US" smtClean="0"/>
              <a:t>U</a:t>
            </a:r>
            <a:r>
              <a:rPr lang="lt-LT" altLang="en-US" smtClean="0"/>
              <a:t>ž</a:t>
            </a:r>
            <a:r>
              <a:rPr lang="en-US" altLang="en-US" smtClean="0"/>
              <a:t>tenka teorij</a:t>
            </a:r>
            <a:r>
              <a:rPr lang="lt-LT" altLang="en-US" smtClean="0"/>
              <a:t>ų,</a:t>
            </a:r>
            <a:br>
              <a:rPr lang="lt-LT" altLang="en-US" smtClean="0"/>
            </a:br>
            <a:r>
              <a:rPr lang="lt-LT" altLang="en-US" smtClean="0"/>
              <a:t/>
            </a:r>
            <a:br>
              <a:rPr lang="lt-LT" altLang="en-US" smtClean="0"/>
            </a:br>
            <a:r>
              <a:rPr lang="lt-LT" altLang="en-US" smtClean="0">
                <a:solidFill>
                  <a:srgbClr val="000099"/>
                </a:solidFill>
              </a:rPr>
              <a:t>toliau pavyzdžiai, kas realizuota ar kuria kryptimi einama.</a:t>
            </a:r>
            <a:endParaRPr lang="en-US" altLang="en-US" smtClean="0">
              <a:solidFill>
                <a:srgbClr val="000099"/>
              </a:solidFill>
            </a:endParaRPr>
          </a:p>
        </p:txBody>
      </p:sp>
    </p:spTree>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Rectangle 2"/>
          <p:cNvSpPr>
            <a:spLocks noGrp="1" noChangeArrowheads="1"/>
          </p:cNvSpPr>
          <p:nvPr>
            <p:ph type="title" sz="quarter" idx="4294967295"/>
          </p:nvPr>
        </p:nvSpPr>
        <p:spPr>
          <a:xfrm>
            <a:off x="1177925" y="198438"/>
            <a:ext cx="4114800" cy="1143000"/>
          </a:xfrm>
        </p:spPr>
        <p:txBody>
          <a:bodyPr/>
          <a:lstStyle/>
          <a:p>
            <a:r>
              <a:rPr lang="lt-LT" altLang="en-US" sz="4000" smtClean="0"/>
              <a:t>Vienodi klasteriai</a:t>
            </a:r>
            <a:endParaRPr lang="en-US" altLang="en-US" sz="4000" smtClean="0"/>
          </a:p>
        </p:txBody>
      </p:sp>
      <p:graphicFrame>
        <p:nvGraphicFramePr>
          <p:cNvPr id="55299" name="Object 3"/>
          <p:cNvGraphicFramePr>
            <a:graphicFrameLocks noGrp="1" noChangeAspect="1"/>
          </p:cNvGraphicFramePr>
          <p:nvPr>
            <p:ph sz="quarter" idx="4294967295"/>
          </p:nvPr>
        </p:nvGraphicFramePr>
        <p:xfrm>
          <a:off x="2471738" y="2687638"/>
          <a:ext cx="9525" cy="9525"/>
        </p:xfrm>
        <a:graphic>
          <a:graphicData uri="http://schemas.openxmlformats.org/presentationml/2006/ole">
            <mc:AlternateContent xmlns:mc="http://schemas.openxmlformats.org/markup-compatibility/2006">
              <mc:Choice xmlns:v="urn:schemas-microsoft-com:vml" Requires="v">
                <p:oleObj spid="_x0000_s55331" r:id="rId3" imgW="9360" imgH="9360" progId="">
                  <p:embed/>
                </p:oleObj>
              </mc:Choice>
              <mc:Fallback>
                <p:oleObj r:id="rId3" imgW="9360" imgH="9360" progId="">
                  <p:embed/>
                  <p:pic>
                    <p:nvPicPr>
                      <p:cNvPr id="0" name="Object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71738" y="2687638"/>
                        <a:ext cx="9525" cy="9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0" name="Object 4"/>
          <p:cNvGraphicFramePr>
            <a:graphicFrameLocks noGrp="1" noChangeAspect="1"/>
          </p:cNvGraphicFramePr>
          <p:nvPr>
            <p:ph sz="quarter" idx="4294967295"/>
          </p:nvPr>
        </p:nvGraphicFramePr>
        <p:xfrm>
          <a:off x="5508625" y="114300"/>
          <a:ext cx="2992438" cy="3006725"/>
        </p:xfrm>
        <a:graphic>
          <a:graphicData uri="http://schemas.openxmlformats.org/presentationml/2006/ole">
            <mc:AlternateContent xmlns:mc="http://schemas.openxmlformats.org/markup-compatibility/2006">
              <mc:Choice xmlns:v="urn:schemas-microsoft-com:vml" Requires="v">
                <p:oleObj spid="_x0000_s55332" r:id="rId5" imgW="2000000" imgH="2010056" progId="">
                  <p:embed/>
                </p:oleObj>
              </mc:Choice>
              <mc:Fallback>
                <p:oleObj r:id="rId5" imgW="2000000" imgH="2010056" progId="">
                  <p:embed/>
                  <p:pic>
                    <p:nvPicPr>
                      <p:cNvPr id="0" name="Object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508625" y="114300"/>
                        <a:ext cx="2992438" cy="3006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1" name="Object 5"/>
          <p:cNvGraphicFramePr>
            <a:graphicFrameLocks noGrp="1" noChangeAspect="1"/>
          </p:cNvGraphicFramePr>
          <p:nvPr>
            <p:ph sz="quarter" idx="4294967295"/>
          </p:nvPr>
        </p:nvGraphicFramePr>
        <p:xfrm>
          <a:off x="71438" y="2170113"/>
          <a:ext cx="4787900" cy="3956050"/>
        </p:xfrm>
        <a:graphic>
          <a:graphicData uri="http://schemas.openxmlformats.org/presentationml/2006/ole">
            <mc:AlternateContent xmlns:mc="http://schemas.openxmlformats.org/markup-compatibility/2006">
              <mc:Choice xmlns:v="urn:schemas-microsoft-com:vml" Requires="v">
                <p:oleObj spid="_x0000_s55333" name="Photo Editor Photo" r:id="rId7" imgW="6916115" imgH="5714286" progId="MSPhotoEd.3">
                  <p:embed/>
                </p:oleObj>
              </mc:Choice>
              <mc:Fallback>
                <p:oleObj name="Photo Editor Photo" r:id="rId7" imgW="6916115" imgH="5714286" progId="MSPhotoEd.3">
                  <p:embed/>
                  <p:pic>
                    <p:nvPicPr>
                      <p:cNvPr id="0" name="Object 5"/>
                      <p:cNvPicPr>
                        <a:picLocks noChangeAspect="1" noChangeArrowheads="1"/>
                      </p:cNvPicPr>
                      <p:nvPr/>
                    </p:nvPicPr>
                    <p:blipFill>
                      <a:blip r:embed="rId8">
                        <a:extLst>
                          <a:ext uri="{28A0092B-C50C-407E-A947-70E740481C1C}">
                            <a14:useLocalDpi xmlns:a14="http://schemas.microsoft.com/office/drawing/2010/main" val="0"/>
                          </a:ext>
                        </a:extLst>
                      </a:blip>
                      <a:srcRect t="4375"/>
                      <a:stretch>
                        <a:fillRect/>
                      </a:stretch>
                    </p:blipFill>
                    <p:spPr bwMode="auto">
                      <a:xfrm>
                        <a:off x="71438" y="2170113"/>
                        <a:ext cx="4787900" cy="39560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55302" name="Object 6"/>
          <p:cNvGraphicFramePr>
            <a:graphicFrameLocks noGrp="1" noChangeAspect="1"/>
          </p:cNvGraphicFramePr>
          <p:nvPr>
            <p:ph sz="quarter" idx="4294967295"/>
          </p:nvPr>
        </p:nvGraphicFramePr>
        <p:xfrm>
          <a:off x="5292725" y="3284538"/>
          <a:ext cx="3563938" cy="3051175"/>
        </p:xfrm>
        <a:graphic>
          <a:graphicData uri="http://schemas.openxmlformats.org/presentationml/2006/ole">
            <mc:AlternateContent xmlns:mc="http://schemas.openxmlformats.org/markup-compatibility/2006">
              <mc:Choice xmlns:v="urn:schemas-microsoft-com:vml" Requires="v">
                <p:oleObj spid="_x0000_s55334" name="Image Document" r:id="rId9" imgW="6072389" imgH="4018208" progId="Imaging.Document">
                  <p:embed/>
                </p:oleObj>
              </mc:Choice>
              <mc:Fallback>
                <p:oleObj name="Image Document" r:id="rId9" imgW="6072389" imgH="4018208" progId="Imaging.Document">
                  <p:embed/>
                  <p:pic>
                    <p:nvPicPr>
                      <p:cNvPr id="0" name="Object 6"/>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292725" y="3284538"/>
                        <a:ext cx="3563938" cy="305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2"/>
          <p:cNvSpPr>
            <a:spLocks noGrp="1" noChangeArrowheads="1"/>
          </p:cNvSpPr>
          <p:nvPr>
            <p:ph type="title"/>
          </p:nvPr>
        </p:nvSpPr>
        <p:spPr/>
        <p:txBody>
          <a:bodyPr/>
          <a:lstStyle/>
          <a:p>
            <a:pPr eaLnBrk="1" hangingPunct="1"/>
            <a:r>
              <a:rPr lang="lt-LT" altLang="en-US" smtClean="0"/>
              <a:t>Civilizacijos skirsniai:  amžiai</a:t>
            </a:r>
            <a:endParaRPr lang="en-US" altLang="en-US" smtClean="0"/>
          </a:p>
        </p:txBody>
      </p:sp>
      <p:sp>
        <p:nvSpPr>
          <p:cNvPr id="4099" name="Rectangle 3"/>
          <p:cNvSpPr>
            <a:spLocks noGrp="1" noChangeArrowheads="1"/>
          </p:cNvSpPr>
          <p:nvPr>
            <p:ph type="body" idx="1"/>
          </p:nvPr>
        </p:nvSpPr>
        <p:spPr>
          <a:xfrm>
            <a:off x="179388" y="1600200"/>
            <a:ext cx="8785225" cy="4997450"/>
          </a:xfrm>
        </p:spPr>
        <p:txBody>
          <a:bodyPr/>
          <a:lstStyle/>
          <a:p>
            <a:pPr eaLnBrk="1" hangingPunct="1"/>
            <a:r>
              <a:rPr lang="lt-LT" altLang="en-US" smtClean="0"/>
              <a:t>Akmens amžius  tęsėsi nuo ar tik ne nuo </a:t>
            </a:r>
            <a:r>
              <a:rPr lang="en-US" altLang="en-US" smtClean="0"/>
              <a:t>2 mln</a:t>
            </a:r>
            <a:r>
              <a:rPr lang="lt-LT" altLang="en-US" smtClean="0"/>
              <a:t>.metų </a:t>
            </a:r>
            <a:r>
              <a:rPr lang="en-US" altLang="en-US" smtClean="0"/>
              <a:t>atgal ir </a:t>
            </a:r>
            <a:r>
              <a:rPr lang="lt-LT" altLang="en-US" smtClean="0"/>
              <a:t>baigėsi maždaug prieš </a:t>
            </a:r>
            <a:r>
              <a:rPr lang="en-US" altLang="en-US" smtClean="0"/>
              <a:t>5-6 t</a:t>
            </a:r>
            <a:r>
              <a:rPr lang="lt-LT" altLang="en-US" smtClean="0"/>
              <a:t>ū</a:t>
            </a:r>
            <a:r>
              <a:rPr lang="en-US" altLang="en-US" smtClean="0"/>
              <a:t>kstan</a:t>
            </a:r>
            <a:r>
              <a:rPr lang="lt-LT" altLang="en-US" smtClean="0"/>
              <a:t>č</a:t>
            </a:r>
            <a:r>
              <a:rPr lang="en-US" altLang="en-US" smtClean="0"/>
              <a:t>ius met</a:t>
            </a:r>
            <a:r>
              <a:rPr lang="lt-LT" altLang="en-US" smtClean="0"/>
              <a:t>ų</a:t>
            </a:r>
            <a:r>
              <a:rPr lang="en-US" altLang="en-US" smtClean="0"/>
              <a:t>. </a:t>
            </a:r>
            <a:r>
              <a:rPr lang="lt-LT" altLang="en-US" smtClean="0">
                <a:solidFill>
                  <a:schemeClr val="hlink"/>
                </a:solidFill>
              </a:rPr>
              <a:t>Ir baigėsi ne todėl, kad pritrūko akmenų ...</a:t>
            </a:r>
          </a:p>
          <a:p>
            <a:pPr eaLnBrk="1" hangingPunct="1">
              <a:buFontTx/>
              <a:buNone/>
            </a:pPr>
            <a:endParaRPr lang="lt-LT" altLang="en-US" smtClean="0">
              <a:solidFill>
                <a:schemeClr val="hlink"/>
              </a:solidFill>
            </a:endParaRPr>
          </a:p>
          <a:p>
            <a:pPr eaLnBrk="1" hangingPunct="1"/>
            <a:r>
              <a:rPr lang="lt-LT" altLang="en-US" smtClean="0"/>
              <a:t>Po to: geležies, bronzos amžiai;</a:t>
            </a:r>
          </a:p>
          <a:p>
            <a:pPr eaLnBrk="1" hangingPunct="1"/>
            <a:r>
              <a:rPr lang="lt-LT" altLang="en-US" smtClean="0"/>
              <a:t>Neseniai -  gal popieriaus ???</a:t>
            </a:r>
          </a:p>
          <a:p>
            <a:pPr eaLnBrk="1" hangingPunct="1"/>
            <a:r>
              <a:rPr lang="lt-LT" altLang="en-US" smtClean="0"/>
              <a:t>Kas toliau ???</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4099">
                                            <p:txEl>
                                              <p:pRg st="2" end="2"/>
                                            </p:txEl>
                                          </p:spTgt>
                                        </p:tgtEl>
                                        <p:attrNameLst>
                                          <p:attrName>style.visibility</p:attrName>
                                        </p:attrNameLst>
                                      </p:cBhvr>
                                      <p:to>
                                        <p:strVal val="visible"/>
                                      </p:to>
                                    </p:set>
                                    <p:animEffect transition="in" filter="box(in)">
                                      <p:cBhvr>
                                        <p:cTn id="7" dur="500"/>
                                        <p:tgtEl>
                                          <p:spTgt spid="4099">
                                            <p:txEl>
                                              <p:pRg st="2" end="2"/>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4099">
                                            <p:txEl>
                                              <p:pRg st="3" end="3"/>
                                            </p:txEl>
                                          </p:spTgt>
                                        </p:tgtEl>
                                        <p:attrNameLst>
                                          <p:attrName>style.visibility</p:attrName>
                                        </p:attrNameLst>
                                      </p:cBhvr>
                                      <p:to>
                                        <p:strVal val="visible"/>
                                      </p:to>
                                    </p:set>
                                    <p:animEffect transition="in" filter="box(in)">
                                      <p:cBhvr>
                                        <p:cTn id="12" dur="500"/>
                                        <p:tgtEl>
                                          <p:spTgt spid="4099">
                                            <p:txEl>
                                              <p:pRg st="3" end="3"/>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4099">
                                            <p:txEl>
                                              <p:pRg st="4" end="4"/>
                                            </p:txEl>
                                          </p:spTgt>
                                        </p:tgtEl>
                                        <p:attrNameLst>
                                          <p:attrName>style.visibility</p:attrName>
                                        </p:attrNameLst>
                                      </p:cBhvr>
                                      <p:to>
                                        <p:strVal val="visible"/>
                                      </p:to>
                                    </p:set>
                                    <p:animEffect transition="in" filter="box(in)">
                                      <p:cBhvr>
                                        <p:cTn id="17" dur="500"/>
                                        <p:tgtEl>
                                          <p:spTgt spid="4099">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Rectangle 2"/>
          <p:cNvSpPr>
            <a:spLocks noGrp="1" noChangeArrowheads="1"/>
          </p:cNvSpPr>
          <p:nvPr>
            <p:ph type="title" idx="4294967295"/>
          </p:nvPr>
        </p:nvSpPr>
        <p:spPr/>
        <p:txBody>
          <a:bodyPr/>
          <a:lstStyle/>
          <a:p>
            <a:r>
              <a:rPr lang="lt-LT" altLang="en-US" sz="4000" smtClean="0"/>
              <a:t>Spalvos priklausomybė nuo klasterio dydžio</a:t>
            </a:r>
          </a:p>
        </p:txBody>
      </p:sp>
      <p:pic>
        <p:nvPicPr>
          <p:cNvPr id="56323" name="Picture 3"/>
          <p:cNvPicPr>
            <a:picLocks noChangeAspect="1" noChangeArrowheads="1"/>
          </p:cNvPicPr>
          <p:nvPr/>
        </p:nvPicPr>
        <p:blipFill>
          <a:blip r:embed="rId2">
            <a:lum bright="30000" contrast="22000"/>
            <a:extLst>
              <a:ext uri="{28A0092B-C50C-407E-A947-70E740481C1C}">
                <a14:useLocalDpi xmlns:a14="http://schemas.microsoft.com/office/drawing/2010/main" val="0"/>
              </a:ext>
            </a:extLst>
          </a:blip>
          <a:srcRect t="18449" r="17436"/>
          <a:stretch>
            <a:fillRect/>
          </a:stretch>
        </p:blipFill>
        <p:spPr bwMode="auto">
          <a:xfrm>
            <a:off x="900113" y="1555750"/>
            <a:ext cx="4394200" cy="29829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6324" name="Text Box 4"/>
          <p:cNvSpPr txBox="1">
            <a:spLocks noChangeArrowheads="1"/>
          </p:cNvSpPr>
          <p:nvPr/>
        </p:nvSpPr>
        <p:spPr bwMode="auto">
          <a:xfrm>
            <a:off x="5940425" y="2133600"/>
            <a:ext cx="295275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Švyti skirtingo dydžio CdSe nanoklasteriai (Sužadintas CdSe kristalas švyti labai tamsia raudona spalva) </a:t>
            </a:r>
          </a:p>
        </p:txBody>
      </p:sp>
      <p:sp>
        <p:nvSpPr>
          <p:cNvPr id="56325" name="Text Box 5"/>
          <p:cNvSpPr txBox="1">
            <a:spLocks noChangeArrowheads="1"/>
          </p:cNvSpPr>
          <p:nvPr/>
        </p:nvSpPr>
        <p:spPr bwMode="auto">
          <a:xfrm>
            <a:off x="2124075" y="5373688"/>
            <a:ext cx="3384550"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t>Nudažytos CdSe nanodariniais polistirolio mikrosferos </a:t>
            </a:r>
          </a:p>
        </p:txBody>
      </p:sp>
      <p:pic>
        <p:nvPicPr>
          <p:cNvPr id="56326" name="Picture 6"/>
          <p:cNvPicPr>
            <a:picLocks noChangeAspect="1" noChangeArrowheads="1"/>
          </p:cNvPicPr>
          <p:nvPr/>
        </p:nvPicPr>
        <p:blipFill>
          <a:blip r:embed="rId3">
            <a:lum bright="32000"/>
            <a:extLst>
              <a:ext uri="{28A0092B-C50C-407E-A947-70E740481C1C}">
                <a14:useLocalDpi xmlns:a14="http://schemas.microsoft.com/office/drawing/2010/main" val="0"/>
              </a:ext>
            </a:extLst>
          </a:blip>
          <a:srcRect/>
          <a:stretch>
            <a:fillRect/>
          </a:stretch>
        </p:blipFill>
        <p:spPr bwMode="auto">
          <a:xfrm>
            <a:off x="6100763" y="3357563"/>
            <a:ext cx="2746375" cy="3095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Rectangle 2"/>
          <p:cNvSpPr>
            <a:spLocks noGrp="1" noChangeArrowheads="1"/>
          </p:cNvSpPr>
          <p:nvPr>
            <p:ph type="title" idx="4294967295"/>
          </p:nvPr>
        </p:nvSpPr>
        <p:spPr>
          <a:xfrm>
            <a:off x="0" y="274638"/>
            <a:ext cx="8893175" cy="1641475"/>
          </a:xfrm>
        </p:spPr>
        <p:txBody>
          <a:bodyPr/>
          <a:lstStyle/>
          <a:p>
            <a:r>
              <a:rPr lang="lt-LT" altLang="en-US" sz="3600" smtClean="0"/>
              <a:t>Cheminės savybės priklauso nuo nanodalelių dydžio. </a:t>
            </a:r>
            <a:br>
              <a:rPr lang="lt-LT" altLang="en-US" sz="3600" smtClean="0"/>
            </a:br>
            <a:r>
              <a:rPr lang="lt-LT" altLang="en-US" sz="3600" i="1" smtClean="0">
                <a:latin typeface="Times New Roman" pitchFamily="18" charset="0"/>
              </a:rPr>
              <a:t>Tai efektinga katalizėje.</a:t>
            </a:r>
          </a:p>
        </p:txBody>
      </p:sp>
      <p:sp>
        <p:nvSpPr>
          <p:cNvPr id="57347" name="Rectangle 3"/>
          <p:cNvSpPr>
            <a:spLocks noGrp="1" noChangeArrowheads="1"/>
          </p:cNvSpPr>
          <p:nvPr>
            <p:ph type="body" idx="4294967295"/>
          </p:nvPr>
        </p:nvSpPr>
        <p:spPr>
          <a:xfrm>
            <a:off x="179388" y="2420938"/>
            <a:ext cx="8675687" cy="3600450"/>
          </a:xfrm>
        </p:spPr>
        <p:txBody>
          <a:bodyPr/>
          <a:lstStyle/>
          <a:p>
            <a:r>
              <a:rPr lang="lt-LT" altLang="en-US" smtClean="0"/>
              <a:t>Jei panaudojami nanoklasteriai, tai valdomas katalizatoriaus aktyvumas,</a:t>
            </a:r>
          </a:p>
          <a:p>
            <a:pPr lvl="1"/>
            <a:r>
              <a:rPr lang="lt-LT" altLang="en-US" smtClean="0"/>
              <a:t> o iš nanodarinių pagamintas katalizatorius savo ruožtu yra ypatingai didelio paviršiaus ploto, </a:t>
            </a:r>
          </a:p>
          <a:p>
            <a:pPr lvl="1"/>
            <a:r>
              <a:rPr lang="lt-LT" altLang="en-US" smtClean="0"/>
              <a:t>dėl to dar išauga jo veikimo efektingumas. </a:t>
            </a:r>
            <a:r>
              <a:rPr lang="lt-LT" altLang="en-US" sz="1800" smtClean="0"/>
              <a:t>(Fordo kompanija skelbia, kad tai naudoja automobiliuose nuo 1970)</a:t>
            </a:r>
          </a:p>
        </p:txBody>
      </p:sp>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Rectangle 2"/>
          <p:cNvSpPr>
            <a:spLocks noGrp="1" noChangeArrowheads="1"/>
          </p:cNvSpPr>
          <p:nvPr>
            <p:ph type="title" idx="4294967295"/>
          </p:nvPr>
        </p:nvSpPr>
        <p:spPr/>
        <p:txBody>
          <a:bodyPr/>
          <a:lstStyle/>
          <a:p>
            <a:r>
              <a:rPr lang="lt-LT" altLang="en-US" smtClean="0"/>
              <a:t>Kas iš to seka biomedicinai?</a:t>
            </a:r>
          </a:p>
        </p:txBody>
      </p:sp>
      <p:sp>
        <p:nvSpPr>
          <p:cNvPr id="63491" name="Rectangle 3"/>
          <p:cNvSpPr>
            <a:spLocks noGrp="1" noChangeArrowheads="1"/>
          </p:cNvSpPr>
          <p:nvPr>
            <p:ph type="body" idx="4294967295"/>
          </p:nvPr>
        </p:nvSpPr>
        <p:spPr>
          <a:xfrm>
            <a:off x="468313" y="1773238"/>
            <a:ext cx="8675687" cy="4535487"/>
          </a:xfrm>
        </p:spPr>
        <p:txBody>
          <a:bodyPr/>
          <a:lstStyle/>
          <a:p>
            <a:pPr>
              <a:lnSpc>
                <a:spcPct val="80000"/>
              </a:lnSpc>
            </a:pPr>
            <a:r>
              <a:rPr lang="lt-LT" altLang="en-US" sz="2800" smtClean="0"/>
              <a:t>Kai nanoklasteriai panaudojami medicininėje analizėje, jie prikabinami prie DNR atpažįstančio darinio:</a:t>
            </a:r>
          </a:p>
          <a:p>
            <a:pPr lvl="1">
              <a:lnSpc>
                <a:spcPct val="80000"/>
              </a:lnSpc>
            </a:pPr>
            <a:r>
              <a:rPr lang="lt-LT" altLang="en-US" sz="2400" smtClean="0"/>
              <a:t> ir jei šis darinys surado ląstelėje tai prie ko jis gali prikibti, pvz., prie viruso ar vėžio darinio, tada jis lieka ląstelėje ir sužadintas gali būti pastebėtas. </a:t>
            </a:r>
          </a:p>
          <a:p>
            <a:pPr lvl="1">
              <a:lnSpc>
                <a:spcPct val="80000"/>
              </a:lnSpc>
            </a:pPr>
            <a:r>
              <a:rPr lang="lt-LT" altLang="en-US" sz="2400" smtClean="0"/>
              <a:t>Jei nebuvo kur prikibti, tai yra pašalinamas.</a:t>
            </a:r>
          </a:p>
          <a:p>
            <a:pPr>
              <a:lnSpc>
                <a:spcPct val="80000"/>
              </a:lnSpc>
              <a:buFontTx/>
              <a:buNone/>
            </a:pPr>
            <a:endParaRPr lang="lt-LT" altLang="en-US" sz="2800" smtClean="0"/>
          </a:p>
          <a:p>
            <a:pPr>
              <a:lnSpc>
                <a:spcPct val="80000"/>
              </a:lnSpc>
            </a:pPr>
            <a:r>
              <a:rPr lang="lt-LT" altLang="en-US" sz="2800" smtClean="0"/>
              <a:t>Skirtingiems DNR fragmentams panaudojus skirtingų spalvų nano-priekabas, gaunama paprasta medicininė diagnostika, tam tikslui kuriami specialūs nano-lustai.  </a:t>
            </a:r>
            <a:endParaRPr lang="lt-LT" altLang="en-US" sz="1800" smtClean="0"/>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3491">
                                            <p:txEl>
                                              <p:pRg st="4" end="4"/>
                                            </p:txEl>
                                          </p:spTgt>
                                        </p:tgtEl>
                                        <p:attrNameLst>
                                          <p:attrName>style.visibility</p:attrName>
                                        </p:attrNameLst>
                                      </p:cBhvr>
                                      <p:to>
                                        <p:strVal val="visible"/>
                                      </p:to>
                                    </p:set>
                                    <p:animEffect transition="in" filter="box(in)">
                                      <p:cBhvr>
                                        <p:cTn id="7" dur="500"/>
                                        <p:tgtEl>
                                          <p:spTgt spid="63491">
                                            <p:txEl>
                                              <p:pRg st="4" end="4"/>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Rectangle 2"/>
          <p:cNvSpPr>
            <a:spLocks noGrp="1" noChangeArrowheads="1"/>
          </p:cNvSpPr>
          <p:nvPr>
            <p:ph type="title" idx="4294967295"/>
          </p:nvPr>
        </p:nvSpPr>
        <p:spPr>
          <a:xfrm>
            <a:off x="1331640" y="260648"/>
            <a:ext cx="7173912" cy="863600"/>
          </a:xfrm>
        </p:spPr>
        <p:txBody>
          <a:bodyPr/>
          <a:lstStyle/>
          <a:p>
            <a:r>
              <a:rPr lang="lt-LT" altLang="en-US" sz="3600" dirty="0" smtClean="0"/>
              <a:t>Nanodariniai baltymų atpažinimui</a:t>
            </a:r>
          </a:p>
        </p:txBody>
      </p:sp>
      <p:pic>
        <p:nvPicPr>
          <p:cNvPr id="59395" name="Picture 3" descr="QD (red) in cells containing the EGF growth factor (source: MPI Göttingen) "/>
          <p:cNvPicPr>
            <a:picLocks noChangeAspect="1" noChangeArrowheads="1"/>
          </p:cNvPicPr>
          <p:nvPr/>
        </p:nvPicPr>
        <p:blipFill rotWithShape="1">
          <a:blip r:embed="rId2">
            <a:extLst>
              <a:ext uri="{28A0092B-C50C-407E-A947-70E740481C1C}">
                <a14:useLocalDpi xmlns:a14="http://schemas.microsoft.com/office/drawing/2010/main" val="0"/>
              </a:ext>
            </a:extLst>
          </a:blip>
          <a:srcRect l="8146" t="3438" b="6947"/>
          <a:stretch/>
        </p:blipFill>
        <p:spPr bwMode="auto">
          <a:xfrm>
            <a:off x="216048" y="992448"/>
            <a:ext cx="6012136" cy="5865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9396" name="Rectangle 4"/>
          <p:cNvSpPr>
            <a:spLocks noChangeArrowheads="1"/>
          </p:cNvSpPr>
          <p:nvPr/>
        </p:nvSpPr>
        <p:spPr bwMode="auto">
          <a:xfrm>
            <a:off x="-4214813" y="3290888"/>
            <a:ext cx="0" cy="274637"/>
          </a:xfrm>
          <a:prstGeom prst="rect">
            <a:avLst/>
          </a:prstGeom>
          <a:solidFill>
            <a:srgbClr val="FFFCC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lIns="0" tIns="0" rIns="0" bIns="0"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p>
        </p:txBody>
      </p:sp>
      <p:sp>
        <p:nvSpPr>
          <p:cNvPr id="59397" name="Rectangle 5"/>
          <p:cNvSpPr>
            <a:spLocks noChangeArrowheads="1"/>
          </p:cNvSpPr>
          <p:nvPr/>
        </p:nvSpPr>
        <p:spPr bwMode="auto">
          <a:xfrm>
            <a:off x="6228184" y="2787893"/>
            <a:ext cx="2915816" cy="25853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dirty="0" smtClean="0">
                <a:solidFill>
                  <a:srgbClr val="666666"/>
                </a:solidFill>
              </a:rPr>
              <a:t>Kvantiniai taškai (raudoni) , t.y.,nanodalelės, rodo, kur yra augimą skatinantys hormonai </a:t>
            </a:r>
            <a:r>
              <a:rPr lang="lt-LT" altLang="en-US" sz="1800" dirty="0" smtClean="0"/>
              <a:t>(</a:t>
            </a:r>
            <a:r>
              <a:rPr lang="lt-LT" altLang="en-US" sz="1800" dirty="0"/>
              <a:t>source: MPI Göttingen) </a:t>
            </a:r>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041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46088" y="785813"/>
            <a:ext cx="8251825" cy="5284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61442" name="Object 2"/>
          <p:cNvGraphicFramePr>
            <a:graphicFrameLocks noChangeAspect="1"/>
          </p:cNvGraphicFramePr>
          <p:nvPr/>
        </p:nvGraphicFramePr>
        <p:xfrm>
          <a:off x="663575" y="452438"/>
          <a:ext cx="7818438" cy="5953125"/>
        </p:xfrm>
        <a:graphic>
          <a:graphicData uri="http://schemas.openxmlformats.org/presentationml/2006/ole">
            <mc:AlternateContent xmlns:mc="http://schemas.openxmlformats.org/markup-compatibility/2006">
              <mc:Choice xmlns:v="urn:schemas-microsoft-com:vml" Requires="v">
                <p:oleObj spid="_x0000_s61450" r:id="rId3" imgW="7819048" imgH="5952381" progId="">
                  <p:embed/>
                </p:oleObj>
              </mc:Choice>
              <mc:Fallback>
                <p:oleObj r:id="rId3" imgW="7819048" imgH="5952381" progId="">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3575" y="452438"/>
                        <a:ext cx="7818438" cy="59531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p:txBody>
          <a:bodyPr/>
          <a:lstStyle/>
          <a:p>
            <a:r>
              <a:rPr lang="lt-LT" altLang="en-US" sz="4000" smtClean="0"/>
              <a:t>Nanodalelės metalų technologijai</a:t>
            </a:r>
          </a:p>
        </p:txBody>
      </p:sp>
      <p:sp>
        <p:nvSpPr>
          <p:cNvPr id="62467" name="Rectangle 3"/>
          <p:cNvSpPr>
            <a:spLocks noGrp="1" noChangeArrowheads="1"/>
          </p:cNvSpPr>
          <p:nvPr>
            <p:ph type="body" idx="4294967295"/>
          </p:nvPr>
        </p:nvSpPr>
        <p:spPr>
          <a:xfrm>
            <a:off x="179388" y="1600200"/>
            <a:ext cx="8964612" cy="4525963"/>
          </a:xfrm>
        </p:spPr>
        <p:txBody>
          <a:bodyPr/>
          <a:lstStyle/>
          <a:p>
            <a:pPr>
              <a:lnSpc>
                <a:spcPct val="90000"/>
              </a:lnSpc>
            </a:pPr>
            <a:r>
              <a:rPr lang="lt-LT" altLang="en-US" smtClean="0"/>
              <a:t>Metalų kietumas kinta atvirkščiai proporcingai šakniai iš jį sudarančių kristalitų skersmens. Kuo smulkesni kristalitai, tuo jis tvirtesnis.</a:t>
            </a:r>
          </a:p>
          <a:p>
            <a:pPr>
              <a:lnSpc>
                <a:spcPct val="90000"/>
              </a:lnSpc>
              <a:buFontTx/>
              <a:buNone/>
            </a:pPr>
            <a:r>
              <a:rPr lang="lt-LT" altLang="en-US" smtClean="0"/>
              <a:t>   </a:t>
            </a:r>
          </a:p>
          <a:p>
            <a:pPr>
              <a:lnSpc>
                <a:spcPct val="90000"/>
              </a:lnSpc>
            </a:pPr>
            <a:r>
              <a:rPr lang="lt-LT" altLang="en-US" smtClean="0"/>
              <a:t>Nanotechnologija kuria:</a:t>
            </a:r>
          </a:p>
          <a:p>
            <a:pPr lvl="1">
              <a:lnSpc>
                <a:spcPct val="90000"/>
              </a:lnSpc>
            </a:pPr>
            <a:r>
              <a:rPr lang="lt-LT" altLang="en-US" smtClean="0"/>
              <a:t>Stipresnius metalus;</a:t>
            </a:r>
          </a:p>
          <a:p>
            <a:pPr lvl="1">
              <a:lnSpc>
                <a:spcPct val="90000"/>
              </a:lnSpc>
            </a:pPr>
            <a:r>
              <a:rPr lang="lt-LT" altLang="en-US" smtClean="0"/>
              <a:t>Lengvesnius kompozitus (metalas ir plastikas), ko dėka mažėja įrengimų svoris ir jie tamps stipresniais. </a:t>
            </a:r>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p:txBody>
          <a:bodyPr/>
          <a:lstStyle/>
          <a:p>
            <a:r>
              <a:rPr lang="lt-LT" altLang="en-US" smtClean="0"/>
              <a:t>Nanokosmetika</a:t>
            </a:r>
          </a:p>
        </p:txBody>
      </p:sp>
      <p:pic>
        <p:nvPicPr>
          <p:cNvPr id="63491" name="Picture 3" descr="Nano_Sunscreen">
            <a:hlinkClick r:id="rId2"/>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1188" y="1557338"/>
            <a:ext cx="4305300" cy="4714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3492" name="Rectangle 4"/>
          <p:cNvSpPr>
            <a:spLocks noChangeArrowheads="1"/>
          </p:cNvSpPr>
          <p:nvPr/>
        </p:nvSpPr>
        <p:spPr bwMode="auto">
          <a:xfrm>
            <a:off x="5651500" y="2160588"/>
            <a:ext cx="2720975" cy="4108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t>N</a:t>
            </a:r>
            <a:r>
              <a:rPr lang="en-US" altLang="en-US" sz="2400"/>
              <a:t>anom</a:t>
            </a:r>
            <a:r>
              <a:rPr lang="lt-LT" altLang="en-US" sz="2400"/>
              <a:t>edžiagos naudojamos jau daugiau negu </a:t>
            </a:r>
            <a:r>
              <a:rPr lang="en-US" altLang="en-US" sz="2400"/>
              <a:t>116 </a:t>
            </a:r>
            <a:r>
              <a:rPr lang="lt-LT" altLang="en-US" sz="2400"/>
              <a:t>apsaugos nuo Saulės kremuose, k</a:t>
            </a:r>
            <a:r>
              <a:rPr lang="en-US" altLang="en-US" sz="2400"/>
              <a:t>osmeti</a:t>
            </a:r>
            <a:r>
              <a:rPr lang="lt-LT" altLang="en-US" sz="2400"/>
              <a:t>kos ir asmeninės higienos produktuose, jau esančiuose prekyboje ... </a:t>
            </a:r>
            <a:endParaRPr lang="en-US" altLang="en-US" sz="2400"/>
          </a:p>
        </p:txBody>
      </p:sp>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noChangeArrowheads="1"/>
          </p:cNvSpPr>
          <p:nvPr>
            <p:ph type="title" idx="4294967295"/>
          </p:nvPr>
        </p:nvSpPr>
        <p:spPr>
          <a:xfrm>
            <a:off x="1187450" y="188913"/>
            <a:ext cx="7345363" cy="647700"/>
          </a:xfrm>
        </p:spPr>
        <p:txBody>
          <a:bodyPr/>
          <a:lstStyle/>
          <a:p>
            <a:r>
              <a:rPr lang="lt-LT" altLang="en-US" sz="4000" smtClean="0"/>
              <a:t>Nano dalelės fizioterapijai</a:t>
            </a:r>
          </a:p>
        </p:txBody>
      </p:sp>
      <p:sp>
        <p:nvSpPr>
          <p:cNvPr id="64515" name="Rectangle 3"/>
          <p:cNvSpPr>
            <a:spLocks noGrp="1" noChangeArrowheads="1"/>
          </p:cNvSpPr>
          <p:nvPr>
            <p:ph type="body" idx="4294967295"/>
          </p:nvPr>
        </p:nvSpPr>
        <p:spPr>
          <a:xfrm>
            <a:off x="250825" y="4797425"/>
            <a:ext cx="8713788" cy="1833563"/>
          </a:xfrm>
        </p:spPr>
        <p:txBody>
          <a:bodyPr/>
          <a:lstStyle/>
          <a:p>
            <a:pPr>
              <a:lnSpc>
                <a:spcPct val="80000"/>
              </a:lnSpc>
              <a:buFontTx/>
              <a:buNone/>
            </a:pPr>
            <a:r>
              <a:rPr lang="lt-LT" altLang="en-US" sz="2000" b="1" smtClean="0">
                <a:solidFill>
                  <a:srgbClr val="666666"/>
                </a:solidFill>
              </a:rPr>
              <a:t>Nanodalelės žmogaus smegenų auglyje </a:t>
            </a:r>
            <a:endParaRPr lang="lt-LT" altLang="en-US" sz="2000" b="1" smtClean="0"/>
          </a:p>
          <a:p>
            <a:pPr>
              <a:lnSpc>
                <a:spcPct val="80000"/>
              </a:lnSpc>
            </a:pPr>
            <a:r>
              <a:rPr lang="lt-LT" altLang="en-US" sz="2000" b="1" smtClean="0">
                <a:solidFill>
                  <a:srgbClr val="666666"/>
                </a:solidFill>
              </a:rPr>
              <a:t>Geležies oksido nanodalelės ištirpusios vandenyje įvestos į auglio audinį. </a:t>
            </a:r>
          </a:p>
          <a:p>
            <a:pPr>
              <a:lnSpc>
                <a:spcPct val="80000"/>
              </a:lnSpc>
            </a:pPr>
            <a:r>
              <a:rPr lang="lt-LT" altLang="en-US" sz="2000" b="1" smtClean="0">
                <a:solidFill>
                  <a:srgbClr val="666666"/>
                </a:solidFill>
              </a:rPr>
              <a:t>Dėka mažo dydžio jos lengvai patenka į tarpelius tarp ląstelių;</a:t>
            </a:r>
          </a:p>
          <a:p>
            <a:pPr>
              <a:lnSpc>
                <a:spcPct val="80000"/>
              </a:lnSpc>
            </a:pPr>
            <a:r>
              <a:rPr lang="lt-LT" altLang="en-US" sz="2000" b="1" smtClean="0">
                <a:solidFill>
                  <a:srgbClr val="666666"/>
                </a:solidFill>
              </a:rPr>
              <a:t>Dėka magnetinių savybių jos išoriniu lauku yra virpinamos, todėl įkaitina audinį iki &gt; 45 0C temperatūros, kas ardo auglį. </a:t>
            </a:r>
          </a:p>
        </p:txBody>
      </p:sp>
      <p:pic>
        <p:nvPicPr>
          <p:cNvPr id="64516" name="Picture 4" descr="Nanomed 2003 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39975" y="908050"/>
            <a:ext cx="4972050" cy="37147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5538" name="Rectangle 2"/>
          <p:cNvSpPr>
            <a:spLocks noGrp="1" noChangeArrowheads="1"/>
          </p:cNvSpPr>
          <p:nvPr>
            <p:ph type="title" idx="4294967295"/>
          </p:nvPr>
        </p:nvSpPr>
        <p:spPr/>
        <p:txBody>
          <a:bodyPr/>
          <a:lstStyle/>
          <a:p>
            <a:r>
              <a:rPr lang="lt-LT" altLang="en-US" sz="4000" smtClean="0"/>
              <a:t>Nanodalelės metalų technologijai</a:t>
            </a:r>
          </a:p>
        </p:txBody>
      </p:sp>
      <p:sp>
        <p:nvSpPr>
          <p:cNvPr id="65539" name="Rectangle 3"/>
          <p:cNvSpPr>
            <a:spLocks noGrp="1" noChangeArrowheads="1"/>
          </p:cNvSpPr>
          <p:nvPr>
            <p:ph type="body" idx="4294967295"/>
          </p:nvPr>
        </p:nvSpPr>
        <p:spPr>
          <a:xfrm>
            <a:off x="179388" y="1600200"/>
            <a:ext cx="8964612" cy="4925144"/>
          </a:xfrm>
        </p:spPr>
        <p:txBody>
          <a:bodyPr/>
          <a:lstStyle/>
          <a:p>
            <a:pPr>
              <a:lnSpc>
                <a:spcPct val="90000"/>
              </a:lnSpc>
            </a:pPr>
            <a:r>
              <a:rPr lang="lt-LT" altLang="en-US" dirty="0" smtClean="0"/>
              <a:t>Metalų kietumas kinta atvirkščiai proporcingai šakniai iš jį sudarančių kristalitų skersmens. </a:t>
            </a:r>
            <a:r>
              <a:rPr lang="lt-LT" altLang="en-US" i="1" dirty="0" smtClean="0">
                <a:latin typeface="Times New Roman" pitchFamily="18" charset="0"/>
              </a:rPr>
              <a:t>Kuo smulkesni kristalitai, tuo metalas tvirtesnis.</a:t>
            </a:r>
          </a:p>
          <a:p>
            <a:pPr>
              <a:lnSpc>
                <a:spcPct val="90000"/>
              </a:lnSpc>
              <a:buFontTx/>
              <a:buNone/>
            </a:pPr>
            <a:endParaRPr lang="lt-LT" altLang="en-US" dirty="0" smtClean="0"/>
          </a:p>
          <a:p>
            <a:pPr>
              <a:lnSpc>
                <a:spcPct val="90000"/>
              </a:lnSpc>
            </a:pPr>
            <a:r>
              <a:rPr lang="lt-LT" altLang="en-US" dirty="0" smtClean="0"/>
              <a:t>Nanotechnologija kuria:</a:t>
            </a:r>
          </a:p>
          <a:p>
            <a:pPr lvl="1">
              <a:lnSpc>
                <a:spcPct val="90000"/>
              </a:lnSpc>
            </a:pPr>
            <a:r>
              <a:rPr lang="lt-LT" altLang="en-US" dirty="0" smtClean="0"/>
              <a:t>Stipresnius metalus;</a:t>
            </a:r>
          </a:p>
          <a:p>
            <a:pPr lvl="1">
              <a:lnSpc>
                <a:spcPct val="90000"/>
              </a:lnSpc>
            </a:pPr>
            <a:r>
              <a:rPr lang="lt-LT" altLang="en-US" dirty="0" smtClean="0"/>
              <a:t>Lengvesnius kompozitus (metalas ir plastikas), ko dėka mažėja įrengimų svoris ir jie tamps stipresniais</a:t>
            </a:r>
            <a:r>
              <a:rPr lang="lt-LT" altLang="en-US" dirty="0" smtClean="0"/>
              <a:t>.</a:t>
            </a:r>
          </a:p>
          <a:p>
            <a:pPr lvl="1">
              <a:lnSpc>
                <a:spcPct val="90000"/>
              </a:lnSpc>
            </a:pPr>
            <a:r>
              <a:rPr lang="lt-LT" altLang="en-US" dirty="0" smtClean="0"/>
              <a:t>Medžiagas nematomas radiolokatoriais</a:t>
            </a:r>
            <a:r>
              <a:rPr lang="lt-LT" altLang="en-US" dirty="0" smtClean="0"/>
              <a:t> </a:t>
            </a:r>
            <a:endParaRPr lang="lt-LT" altLang="en-US" dirty="0" smtClean="0"/>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5539">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5539">
                                            <p:txEl>
                                              <p:pRg st="2" end="2"/>
                                            </p:tx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65539">
                                            <p:txEl>
                                              <p:pRg st="3" end="3"/>
                                            </p:txEl>
                                          </p:spTgt>
                                        </p:tgtEl>
                                        <p:attrNameLst>
                                          <p:attrName>style.visibility</p:attrName>
                                        </p:attrNameLst>
                                      </p:cBhvr>
                                      <p:to>
                                        <p:strVal val="visible"/>
                                      </p:to>
                                    </p:set>
                                  </p:childTnLst>
                                </p:cTn>
                              </p:par>
                              <p:par>
                                <p:cTn id="13" presetID="1" presetClass="entr" presetSubtype="0" fill="hold" grpId="0" nodeType="withEffect">
                                  <p:stCondLst>
                                    <p:cond delay="0"/>
                                  </p:stCondLst>
                                  <p:childTnLst>
                                    <p:set>
                                      <p:cBhvr>
                                        <p:cTn id="14" dur="1" fill="hold">
                                          <p:stCondLst>
                                            <p:cond delay="0"/>
                                          </p:stCondLst>
                                        </p:cTn>
                                        <p:tgtEl>
                                          <p:spTgt spid="65539">
                                            <p:txEl>
                                              <p:pRg st="4" end="4"/>
                                            </p:txEl>
                                          </p:spTgt>
                                        </p:tgtEl>
                                        <p:attrNameLst>
                                          <p:attrName>style.visibility</p:attrName>
                                        </p:attrNameLst>
                                      </p:cBhvr>
                                      <p:to>
                                        <p:strVal val="visible"/>
                                      </p:to>
                                    </p:set>
                                  </p:childTnLst>
                                </p:cTn>
                              </p:par>
                              <p:par>
                                <p:cTn id="15" presetID="1" presetClass="entr" presetSubtype="0" fill="hold" grpId="0" nodeType="withEffect">
                                  <p:stCondLst>
                                    <p:cond delay="0"/>
                                  </p:stCondLst>
                                  <p:childTnLst>
                                    <p:set>
                                      <p:cBhvr>
                                        <p:cTn id="16" dur="1" fill="hold">
                                          <p:stCondLst>
                                            <p:cond delay="0"/>
                                          </p:stCondLst>
                                        </p:cTn>
                                        <p:tgtEl>
                                          <p:spTgt spid="65539">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5539" grpId="0" build="p"/>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2"/>
          <p:cNvSpPr>
            <a:spLocks noGrp="1" noChangeArrowheads="1"/>
          </p:cNvSpPr>
          <p:nvPr>
            <p:ph type="title"/>
          </p:nvPr>
        </p:nvSpPr>
        <p:spPr>
          <a:xfrm>
            <a:off x="0" y="115888"/>
            <a:ext cx="9144000" cy="1150937"/>
          </a:xfrm>
        </p:spPr>
        <p:txBody>
          <a:bodyPr/>
          <a:lstStyle/>
          <a:p>
            <a:pPr eaLnBrk="1" hangingPunct="1"/>
            <a:r>
              <a:rPr lang="lt-LT" altLang="en-US" sz="3200" smtClean="0"/>
              <a:t>Lėtą technologijų pažangą gali iliustruoti cemento virsmas gelžbetoniu </a:t>
            </a:r>
            <a:r>
              <a:rPr lang="lt-LT" altLang="en-US" sz="2400" smtClean="0"/>
              <a:t>(bei pamirštos technologijos):</a:t>
            </a:r>
            <a:endParaRPr lang="en-US" altLang="en-US" sz="2400" smtClean="0"/>
          </a:p>
        </p:txBody>
      </p:sp>
      <p:pic>
        <p:nvPicPr>
          <p:cNvPr id="8195" name="Picture 3"/>
          <p:cNvPicPr>
            <a:picLocks noChangeAspect="1" noChangeArrowheads="1"/>
          </p:cNvPicPr>
          <p:nvPr/>
        </p:nvPicPr>
        <p:blipFill>
          <a:blip r:embed="rId2">
            <a:extLst>
              <a:ext uri="{28A0092B-C50C-407E-A947-70E740481C1C}">
                <a14:useLocalDpi xmlns:a14="http://schemas.microsoft.com/office/drawing/2010/main" val="0"/>
              </a:ext>
            </a:extLst>
          </a:blip>
          <a:srcRect l="3177" r="58090" b="72404"/>
          <a:stretch>
            <a:fillRect/>
          </a:stretch>
        </p:blipFill>
        <p:spPr bwMode="auto">
          <a:xfrm>
            <a:off x="290513" y="1392238"/>
            <a:ext cx="3201987" cy="30305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196" name="Line 6"/>
          <p:cNvSpPr>
            <a:spLocks noChangeShapeType="1"/>
          </p:cNvSpPr>
          <p:nvPr/>
        </p:nvSpPr>
        <p:spPr bwMode="auto">
          <a:xfrm flipH="1">
            <a:off x="3492500" y="1608138"/>
            <a:ext cx="935038" cy="287337"/>
          </a:xfrm>
          <a:prstGeom prst="line">
            <a:avLst/>
          </a:prstGeom>
          <a:noFill/>
          <a:ln w="76200" cmpd="tri">
            <a:solidFill>
              <a:srgbClr val="FF0000"/>
            </a:solidFill>
            <a:round/>
            <a:headEnd/>
            <a:tailEnd type="triangle" w="med" len="med"/>
          </a:ln>
          <a:extLst>
            <a:ext uri="{909E8E84-426E-40DD-AFC4-6F175D3DCCD1}">
              <a14:hiddenFill xmlns:a14="http://schemas.microsoft.com/office/drawing/2010/main">
                <a:noFill/>
              </a14:hiddenFill>
            </a:ext>
          </a:extLst>
        </p:spPr>
        <p:txBody>
          <a:bodyPr/>
          <a:lstStyle/>
          <a:p>
            <a:endParaRPr lang="en-US"/>
          </a:p>
        </p:txBody>
      </p:sp>
      <p:sp>
        <p:nvSpPr>
          <p:cNvPr id="8197" name="Text Box 7"/>
          <p:cNvSpPr txBox="1">
            <a:spLocks noChangeArrowheads="1"/>
          </p:cNvSpPr>
          <p:nvPr/>
        </p:nvSpPr>
        <p:spPr bwMode="auto">
          <a:xfrm>
            <a:off x="4408488" y="1268413"/>
            <a:ext cx="4340225" cy="915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a:solidFill>
                  <a:srgbClr val="000000"/>
                </a:solidFill>
              </a:rPr>
              <a:t>Jei vadovautumės versija, kad egiptiečiai </a:t>
            </a:r>
          </a:p>
          <a:p>
            <a:pPr eaLnBrk="1" hangingPunct="1">
              <a:spcBef>
                <a:spcPct val="0"/>
              </a:spcBef>
              <a:buFontTx/>
              <a:buNone/>
            </a:pPr>
            <a:r>
              <a:rPr lang="lt-LT" altLang="en-US" sz="1800">
                <a:solidFill>
                  <a:srgbClr val="000000"/>
                </a:solidFill>
              </a:rPr>
              <a:t>kalnuose iškirsdavo akmens luitus, juos gabendavo ir iš jų statė piramides.</a:t>
            </a:r>
            <a:endParaRPr lang="en-US" altLang="en-US" sz="1800">
              <a:solidFill>
                <a:srgbClr val="000000"/>
              </a:solidFill>
            </a:endParaRPr>
          </a:p>
        </p:txBody>
      </p:sp>
      <p:sp>
        <p:nvSpPr>
          <p:cNvPr id="125960" name="Text Box 8"/>
          <p:cNvSpPr txBox="1">
            <a:spLocks noChangeArrowheads="1"/>
          </p:cNvSpPr>
          <p:nvPr/>
        </p:nvSpPr>
        <p:spPr bwMode="auto">
          <a:xfrm>
            <a:off x="3708400" y="2597150"/>
            <a:ext cx="5111750"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solidFill>
                  <a:srgbClr val="000000"/>
                </a:solidFill>
              </a:rPr>
              <a:t>Ką duoda “aritmetinė” versija:</a:t>
            </a:r>
          </a:p>
          <a:p>
            <a:pPr eaLnBrk="1" hangingPunct="1">
              <a:spcBef>
                <a:spcPct val="0"/>
              </a:spcBef>
              <a:buFontTx/>
              <a:buNone/>
            </a:pPr>
            <a:r>
              <a:rPr lang="lt-LT" altLang="en-US" sz="2400" b="1">
                <a:solidFill>
                  <a:srgbClr val="000000"/>
                </a:solidFill>
              </a:rPr>
              <a:t>Pavyzdžiui</a:t>
            </a:r>
            <a:r>
              <a:rPr lang="lt-LT" altLang="en-US" sz="2400">
                <a:solidFill>
                  <a:srgbClr val="000000"/>
                </a:solidFill>
              </a:rPr>
              <a:t>, yra žinoma, kad Kufu </a:t>
            </a:r>
            <a:r>
              <a:rPr lang="lt-LT" altLang="en-US" sz="2000">
                <a:solidFill>
                  <a:srgbClr val="000000"/>
                </a:solidFill>
              </a:rPr>
              <a:t>(Cheopso)</a:t>
            </a:r>
            <a:r>
              <a:rPr lang="lt-LT" altLang="en-US" sz="2400">
                <a:solidFill>
                  <a:srgbClr val="000000"/>
                </a:solidFill>
              </a:rPr>
              <a:t> piramidę statė 20-30 metų. Jos tūris – 2,7 10</a:t>
            </a:r>
            <a:r>
              <a:rPr lang="lt-LT" altLang="en-US" sz="2400" baseline="30000">
                <a:solidFill>
                  <a:srgbClr val="000000"/>
                </a:solidFill>
              </a:rPr>
              <a:t>6</a:t>
            </a:r>
            <a:r>
              <a:rPr lang="lt-LT" altLang="en-US" sz="2400">
                <a:solidFill>
                  <a:srgbClr val="000000"/>
                </a:solidFill>
              </a:rPr>
              <a:t> m</a:t>
            </a:r>
            <a:r>
              <a:rPr lang="lt-LT" altLang="en-US" sz="2400" baseline="30000">
                <a:solidFill>
                  <a:srgbClr val="000000"/>
                </a:solidFill>
              </a:rPr>
              <a:t>3</a:t>
            </a:r>
            <a:r>
              <a:rPr lang="lt-LT" altLang="en-US" sz="2400">
                <a:solidFill>
                  <a:srgbClr val="000000"/>
                </a:solidFill>
              </a:rPr>
              <a:t>. </a:t>
            </a:r>
          </a:p>
        </p:txBody>
      </p:sp>
      <p:sp>
        <p:nvSpPr>
          <p:cNvPr id="2" name="Text Box 8"/>
          <p:cNvSpPr txBox="1">
            <a:spLocks noChangeArrowheads="1"/>
          </p:cNvSpPr>
          <p:nvPr/>
        </p:nvSpPr>
        <p:spPr bwMode="auto">
          <a:xfrm>
            <a:off x="250825" y="4676775"/>
            <a:ext cx="8785225" cy="155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solidFill>
                  <a:srgbClr val="000000"/>
                </a:solidFill>
              </a:rPr>
              <a:t>Tai reiškia, kad per dieną (10 val.) turėjo būti sukloti 300-400 blokų, kurių vidutinis tūris ~ 1 m</a:t>
            </a:r>
            <a:r>
              <a:rPr lang="lt-LT" altLang="en-US" sz="2400" baseline="30000">
                <a:solidFill>
                  <a:srgbClr val="000000"/>
                </a:solidFill>
              </a:rPr>
              <a:t>3</a:t>
            </a:r>
            <a:r>
              <a:rPr lang="lt-LT" altLang="en-US" sz="2400">
                <a:solidFill>
                  <a:srgbClr val="000000"/>
                </a:solidFill>
              </a:rPr>
              <a:t>. t.y., kiekvienas blokas turėjo būti įstatytas į vietą per 2 minutes, arba 1 m</a:t>
            </a:r>
            <a:r>
              <a:rPr lang="lt-LT" altLang="en-US" sz="2400" baseline="30000">
                <a:solidFill>
                  <a:srgbClr val="000000"/>
                </a:solidFill>
              </a:rPr>
              <a:t>3</a:t>
            </a:r>
            <a:r>
              <a:rPr lang="lt-LT" altLang="en-US" sz="2400">
                <a:solidFill>
                  <a:srgbClr val="000000"/>
                </a:solidFill>
              </a:rPr>
              <a:t> (2-3 tonos) turėjo būti pakeliamas į 1 m aukštį kas 3 sekundės. </a:t>
            </a:r>
            <a:endParaRPr lang="en-US" altLang="en-US" sz="240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5960"/>
                                        </p:tgtEl>
                                        <p:attrNameLst>
                                          <p:attrName>style.visibility</p:attrName>
                                        </p:attrNameLst>
                                      </p:cBhvr>
                                      <p:to>
                                        <p:strVal val="visible"/>
                                      </p:to>
                                    </p:set>
                                    <p:animEffect transition="in" filter="box(in)">
                                      <p:cBhvr>
                                        <p:cTn id="7" dur="500"/>
                                        <p:tgtEl>
                                          <p:spTgt spid="125960"/>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grpId="0" nodeType="clickEffect">
                                  <p:stCondLst>
                                    <p:cond delay="0"/>
                                  </p:stCondLst>
                                  <p:childTnLst>
                                    <p:set>
                                      <p:cBhvr>
                                        <p:cTn id="11" dur="1" fill="hold">
                                          <p:stCondLst>
                                            <p:cond delay="0"/>
                                          </p:stCondLst>
                                        </p:cTn>
                                        <p:tgtEl>
                                          <p:spTgt spid="2"/>
                                        </p:tgtEl>
                                        <p:attrNameLst>
                                          <p:attrName>style.visibility</p:attrName>
                                        </p:attrNameLst>
                                      </p:cBhvr>
                                      <p:to>
                                        <p:strVal val="visible"/>
                                      </p:to>
                                    </p:set>
                                    <p:animEffect transition="in" filter="box(in)">
                                      <p:cBhvr>
                                        <p:cTn id="12"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0" grpId="0"/>
      <p:bldP spid="2"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Grp="1" noChangeArrowheads="1"/>
          </p:cNvSpPr>
          <p:nvPr>
            <p:ph type="title" idx="4294967295"/>
          </p:nvPr>
        </p:nvSpPr>
        <p:spPr/>
        <p:txBody>
          <a:bodyPr/>
          <a:lstStyle/>
          <a:p>
            <a:r>
              <a:rPr lang="lt-LT" altLang="en-US" sz="2800" b="1" smtClean="0">
                <a:solidFill>
                  <a:srgbClr val="000000"/>
                </a:solidFill>
              </a:rPr>
              <a:t>The Nobel Prize in Physics 2007</a:t>
            </a:r>
            <a:br>
              <a:rPr lang="lt-LT" altLang="en-US" sz="2800" b="1" smtClean="0">
                <a:solidFill>
                  <a:srgbClr val="000000"/>
                </a:solidFill>
              </a:rPr>
            </a:br>
            <a:r>
              <a:rPr lang="lt-LT" altLang="en-US" sz="2800" smtClean="0">
                <a:solidFill>
                  <a:srgbClr val="000000"/>
                </a:solidFill>
              </a:rPr>
              <a:t>"for the discovery of Giant Magnetoresistance"</a:t>
            </a:r>
            <a:endParaRPr lang="lt-LT" altLang="en-US" sz="2800" b="1" smtClean="0">
              <a:solidFill>
                <a:srgbClr val="000000"/>
              </a:solidFill>
            </a:endParaRPr>
          </a:p>
        </p:txBody>
      </p:sp>
      <p:pic>
        <p:nvPicPr>
          <p:cNvPr id="66563" name="Picture 31" descr="Albert F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3850" y="1412875"/>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6564" name="Picture 33" descr="Peter Grünber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95513" y="1412875"/>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6565" name="Text Box 59"/>
          <p:cNvSpPr txBox="1">
            <a:spLocks noChangeArrowheads="1"/>
          </p:cNvSpPr>
          <p:nvPr/>
        </p:nvSpPr>
        <p:spPr bwMode="auto">
          <a:xfrm>
            <a:off x="250825" y="3716338"/>
            <a:ext cx="3548063" cy="3667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b="1">
                <a:solidFill>
                  <a:srgbClr val="000000"/>
                </a:solidFill>
              </a:rPr>
              <a:t>Albert Fert</a:t>
            </a:r>
            <a:r>
              <a:rPr lang="en-US" altLang="en-US" sz="1800" b="1">
                <a:solidFill>
                  <a:srgbClr val="000000"/>
                </a:solidFill>
              </a:rPr>
              <a:t>     </a:t>
            </a:r>
            <a:r>
              <a:rPr lang="lt-LT" altLang="en-US" sz="1800" b="1">
                <a:solidFill>
                  <a:srgbClr val="000000"/>
                </a:solidFill>
              </a:rPr>
              <a:t>Peter Grünberg</a:t>
            </a:r>
          </a:p>
        </p:txBody>
      </p:sp>
      <p:pic>
        <p:nvPicPr>
          <p:cNvPr id="66566" name="Picture 62"/>
          <p:cNvPicPr>
            <a:picLocks noChangeAspect="1" noChangeArrowheads="1"/>
          </p:cNvPicPr>
          <p:nvPr/>
        </p:nvPicPr>
        <p:blipFill>
          <a:blip r:embed="rId4">
            <a:extLst>
              <a:ext uri="{28A0092B-C50C-407E-A947-70E740481C1C}">
                <a14:useLocalDpi xmlns:a14="http://schemas.microsoft.com/office/drawing/2010/main" val="0"/>
              </a:ext>
            </a:extLst>
          </a:blip>
          <a:srcRect l="9747" t="19939" r="70468" b="17595"/>
          <a:stretch>
            <a:fillRect/>
          </a:stretch>
        </p:blipFill>
        <p:spPr bwMode="auto">
          <a:xfrm>
            <a:off x="4211638" y="2781300"/>
            <a:ext cx="2771775" cy="3500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1742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403350" y="4365625"/>
            <a:ext cx="1462088"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7586"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7054850" cy="4484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67587" name="Rectangle 6"/>
          <p:cNvSpPr>
            <a:spLocks noChangeArrowheads="1"/>
          </p:cNvSpPr>
          <p:nvPr/>
        </p:nvSpPr>
        <p:spPr bwMode="auto">
          <a:xfrm>
            <a:off x="395288" y="5157788"/>
            <a:ext cx="4824412"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1800" b="1">
                <a:solidFill>
                  <a:srgbClr val="000000"/>
                </a:solidFill>
              </a:rPr>
              <a:t>1997 (before GMR) :                1 Gbit/in2 , </a:t>
            </a:r>
          </a:p>
          <a:p>
            <a:pPr eaLnBrk="1" hangingPunct="1">
              <a:spcBef>
                <a:spcPct val="0"/>
              </a:spcBef>
              <a:buFontTx/>
              <a:buNone/>
            </a:pPr>
            <a:r>
              <a:rPr lang="lt-LT" altLang="en-US" sz="1800" b="1">
                <a:solidFill>
                  <a:srgbClr val="000000"/>
                </a:solidFill>
              </a:rPr>
              <a:t>2007 :            GMR heads ~ 300 Gbit/in2</a:t>
            </a:r>
          </a:p>
        </p:txBody>
      </p:sp>
      <p:pic>
        <p:nvPicPr>
          <p:cNvPr id="67588" name="Picture 7"/>
          <p:cNvPicPr>
            <a:picLocks noChangeAspect="1" noChangeArrowheads="1"/>
          </p:cNvPicPr>
          <p:nvPr/>
        </p:nvPicPr>
        <p:blipFill>
          <a:blip r:embed="rId3">
            <a:extLst>
              <a:ext uri="{28A0092B-C50C-407E-A947-70E740481C1C}">
                <a14:useLocalDpi xmlns:a14="http://schemas.microsoft.com/office/drawing/2010/main" val="0"/>
              </a:ext>
            </a:extLst>
          </a:blip>
          <a:srcRect l="49767" t="7977" b="20290"/>
          <a:stretch>
            <a:fillRect/>
          </a:stretch>
        </p:blipFill>
        <p:spPr bwMode="auto">
          <a:xfrm>
            <a:off x="6299200" y="3898900"/>
            <a:ext cx="2844800" cy="2959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3730" name="Object 2"/>
          <p:cNvGraphicFramePr>
            <a:graphicFrameLocks noChangeAspect="1"/>
          </p:cNvGraphicFramePr>
          <p:nvPr/>
        </p:nvGraphicFramePr>
        <p:xfrm>
          <a:off x="323850" y="2420938"/>
          <a:ext cx="4032250" cy="3984625"/>
        </p:xfrm>
        <a:graphic>
          <a:graphicData uri="http://schemas.openxmlformats.org/presentationml/2006/ole">
            <mc:AlternateContent xmlns:mc="http://schemas.openxmlformats.org/markup-compatibility/2006">
              <mc:Choice xmlns:v="urn:schemas-microsoft-com:vml" Requires="v">
                <p:oleObj spid="_x0000_s68642" name="Photo Editor Photo" r:id="rId3" imgW="5942857" imgH="3610479" progId="MSPhotoEd.3">
                  <p:embed/>
                </p:oleObj>
              </mc:Choice>
              <mc:Fallback>
                <p:oleObj name="Photo Editor Photo" r:id="rId3" imgW="5942857" imgH="3610479" progId="MSPhotoEd.3">
                  <p:embed/>
                  <p:pic>
                    <p:nvPicPr>
                      <p:cNvPr id="0" name="Object 2"/>
                      <p:cNvPicPr>
                        <a:picLocks noChangeAspect="1" noChangeArrowheads="1"/>
                      </p:cNvPicPr>
                      <p:nvPr/>
                    </p:nvPicPr>
                    <p:blipFill>
                      <a:blip r:embed="rId4">
                        <a:extLst>
                          <a:ext uri="{28A0092B-C50C-407E-A947-70E740481C1C}">
                            <a14:useLocalDpi xmlns:a14="http://schemas.microsoft.com/office/drawing/2010/main" val="0"/>
                          </a:ext>
                        </a:extLst>
                      </a:blip>
                      <a:srcRect r="38565"/>
                      <a:stretch>
                        <a:fillRect/>
                      </a:stretch>
                    </p:blipFill>
                    <p:spPr bwMode="auto">
                      <a:xfrm>
                        <a:off x="323850" y="2420938"/>
                        <a:ext cx="4032250" cy="3984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1" name="Rectangle 3"/>
          <p:cNvSpPr>
            <a:spLocks noChangeArrowheads="1"/>
          </p:cNvSpPr>
          <p:nvPr/>
        </p:nvSpPr>
        <p:spPr bwMode="auto">
          <a:xfrm>
            <a:off x="1719263" y="168116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2400">
              <a:latin typeface="Times New Roman" pitchFamily="18" charset="0"/>
            </a:endParaRPr>
          </a:p>
        </p:txBody>
      </p:sp>
      <p:sp>
        <p:nvSpPr>
          <p:cNvPr id="68612" name="Rectangle 4"/>
          <p:cNvSpPr>
            <a:spLocks noChangeArrowheads="1" noTextEdit="1"/>
          </p:cNvSpPr>
          <p:nvPr/>
        </p:nvSpPr>
        <p:spPr bwMode="auto">
          <a:xfrm>
            <a:off x="1806575" y="4537075"/>
            <a:ext cx="282575" cy="1254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grpSp>
        <p:nvGrpSpPr>
          <p:cNvPr id="2" name="Group 5"/>
          <p:cNvGrpSpPr>
            <a:grpSpLocks/>
          </p:cNvGrpSpPr>
          <p:nvPr/>
        </p:nvGrpSpPr>
        <p:grpSpPr bwMode="auto">
          <a:xfrm>
            <a:off x="3995738" y="647700"/>
            <a:ext cx="4724400" cy="2133600"/>
            <a:chOff x="1138" y="1494"/>
            <a:chExt cx="3484" cy="1674"/>
          </a:xfrm>
        </p:grpSpPr>
        <p:sp>
          <p:nvSpPr>
            <p:cNvPr id="68618" name="Rectangle 6"/>
            <p:cNvSpPr>
              <a:spLocks noChangeArrowheads="1" noTextEdit="1"/>
            </p:cNvSpPr>
            <p:nvPr/>
          </p:nvSpPr>
          <p:spPr bwMode="auto">
            <a:xfrm>
              <a:off x="1138" y="1494"/>
              <a:ext cx="178"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p>
              <a:endParaRPr lang="en-US"/>
            </a:p>
          </p:txBody>
        </p:sp>
        <p:sp>
          <p:nvSpPr>
            <p:cNvPr id="68619" name="Rectangle 7"/>
            <p:cNvSpPr>
              <a:spLocks noChangeArrowheads="1"/>
            </p:cNvSpPr>
            <p:nvPr/>
          </p:nvSpPr>
          <p:spPr bwMode="auto">
            <a:xfrm>
              <a:off x="1316" y="1494"/>
              <a:ext cx="1032"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800">
                  <a:latin typeface="Verdana" pitchFamily="34" charset="0"/>
                </a:rPr>
                <a:t>  </a:t>
              </a:r>
              <a:r>
                <a:rPr lang="en-GB" altLang="en-US" sz="12000">
                  <a:latin typeface="Verdana" pitchFamily="34" charset="0"/>
                </a:rPr>
                <a:t> </a:t>
              </a:r>
              <a:r>
                <a:rPr lang="en-GB" altLang="en-US" sz="800">
                  <a:latin typeface="Verdana" pitchFamily="34" charset="0"/>
                </a:rPr>
                <a:t>                                                 </a:t>
              </a:r>
              <a:br>
                <a:rPr lang="en-GB" altLang="en-US" sz="800">
                  <a:latin typeface="Verdana" pitchFamily="34" charset="0"/>
                </a:rPr>
              </a:br>
              <a:endParaRPr lang="en-GB" altLang="en-US" sz="800">
                <a:latin typeface="Verdana" pitchFamily="34" charset="0"/>
              </a:endParaRPr>
            </a:p>
          </p:txBody>
        </p:sp>
        <p:sp>
          <p:nvSpPr>
            <p:cNvPr id="68620" name="Rectangle 8"/>
            <p:cNvSpPr>
              <a:spLocks noChangeArrowheads="1"/>
            </p:cNvSpPr>
            <p:nvPr/>
          </p:nvSpPr>
          <p:spPr bwMode="auto">
            <a:xfrm>
              <a:off x="2348" y="1494"/>
              <a:ext cx="1032"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800">
                  <a:latin typeface="Verdana" pitchFamily="34" charset="0"/>
                </a:rPr>
                <a:t>  </a:t>
              </a:r>
              <a:r>
                <a:rPr lang="en-GB" altLang="en-US" sz="12000">
                  <a:latin typeface="Verdana" pitchFamily="34" charset="0"/>
                </a:rPr>
                <a:t> </a:t>
              </a:r>
              <a:r>
                <a:rPr lang="en-GB" altLang="en-US" sz="800">
                  <a:latin typeface="Verdana" pitchFamily="34" charset="0"/>
                </a:rPr>
                <a:t>                                                 </a:t>
              </a:r>
              <a:br>
                <a:rPr lang="en-GB" altLang="en-US" sz="800">
                  <a:latin typeface="Verdana" pitchFamily="34" charset="0"/>
                </a:rPr>
              </a:br>
              <a:endParaRPr lang="en-GB" altLang="en-US" sz="800">
                <a:latin typeface="Verdana" pitchFamily="34" charset="0"/>
              </a:endParaRPr>
            </a:p>
          </p:txBody>
        </p:sp>
        <p:sp>
          <p:nvSpPr>
            <p:cNvPr id="68621" name="Rectangle 9"/>
            <p:cNvSpPr>
              <a:spLocks noChangeArrowheads="1"/>
            </p:cNvSpPr>
            <p:nvPr/>
          </p:nvSpPr>
          <p:spPr bwMode="auto">
            <a:xfrm>
              <a:off x="3380" y="1494"/>
              <a:ext cx="1047" cy="142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800">
                  <a:latin typeface="Verdana" pitchFamily="34" charset="0"/>
                </a:rPr>
                <a:t>  </a:t>
              </a:r>
              <a:r>
                <a:rPr lang="en-GB" altLang="en-US" sz="12000">
                  <a:latin typeface="Verdana" pitchFamily="34" charset="0"/>
                </a:rPr>
                <a:t> </a:t>
              </a:r>
              <a:r>
                <a:rPr lang="en-GB" altLang="en-US" sz="800">
                  <a:latin typeface="Verdana" pitchFamily="34" charset="0"/>
                </a:rPr>
                <a:t>                                                  </a:t>
              </a:r>
            </a:p>
          </p:txBody>
        </p:sp>
        <p:sp>
          <p:nvSpPr>
            <p:cNvPr id="68622" name="Rectangle 10"/>
            <p:cNvSpPr>
              <a:spLocks noChangeArrowheads="1"/>
            </p:cNvSpPr>
            <p:nvPr/>
          </p:nvSpPr>
          <p:spPr bwMode="auto">
            <a:xfrm>
              <a:off x="1316" y="2858"/>
              <a:ext cx="1032" cy="3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900" b="1">
                  <a:latin typeface="Verdana" pitchFamily="34" charset="0"/>
                </a:rPr>
                <a:t>Robert F. Curl Jr</a:t>
              </a:r>
              <a:r>
                <a:rPr lang="en-GB" altLang="en-US" sz="900">
                  <a:latin typeface="Verdana" pitchFamily="34" charset="0"/>
                </a:rPr>
                <a:t> </a:t>
              </a:r>
              <a:br>
                <a:rPr lang="en-GB" altLang="en-US" sz="900">
                  <a:latin typeface="Verdana" pitchFamily="34" charset="0"/>
                </a:rPr>
              </a:br>
              <a:r>
                <a:rPr lang="en-GB" altLang="en-US" sz="900">
                  <a:latin typeface="Verdana" pitchFamily="34" charset="0"/>
                </a:rPr>
                <a:t>Rice University, Houston, </a:t>
              </a:r>
              <a:r>
                <a:rPr lang="en-US" altLang="en-US" sz="900">
                  <a:latin typeface="Verdana" pitchFamily="34" charset="0"/>
                </a:rPr>
                <a:t>U</a:t>
              </a:r>
              <a:r>
                <a:rPr lang="en-GB" altLang="en-US" sz="900">
                  <a:latin typeface="Verdana" pitchFamily="34" charset="0"/>
                </a:rPr>
                <a:t>SA </a:t>
              </a:r>
              <a:endParaRPr lang="en-GB" altLang="en-US" sz="900">
                <a:latin typeface="Times New Roman" pitchFamily="18" charset="0"/>
              </a:endParaRPr>
            </a:p>
          </p:txBody>
        </p:sp>
        <p:sp>
          <p:nvSpPr>
            <p:cNvPr id="68623" name="Rectangle 11"/>
            <p:cNvSpPr>
              <a:spLocks noChangeArrowheads="1"/>
            </p:cNvSpPr>
            <p:nvPr/>
          </p:nvSpPr>
          <p:spPr bwMode="auto">
            <a:xfrm>
              <a:off x="2348" y="2858"/>
              <a:ext cx="1032"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900" b="1">
                  <a:latin typeface="Verdana" pitchFamily="34" charset="0"/>
                </a:rPr>
                <a:t>Sir Harold W.Kroto</a:t>
              </a:r>
              <a:r>
                <a:rPr lang="en-GB" altLang="en-US" sz="900">
                  <a:latin typeface="Verdana" pitchFamily="34" charset="0"/>
                </a:rPr>
                <a:t/>
              </a:r>
              <a:br>
                <a:rPr lang="en-GB" altLang="en-US" sz="900">
                  <a:latin typeface="Verdana" pitchFamily="34" charset="0"/>
                </a:rPr>
              </a:br>
              <a:r>
                <a:rPr lang="en-GB" altLang="en-US" sz="900">
                  <a:latin typeface="Verdana" pitchFamily="34" charset="0"/>
                </a:rPr>
                <a:t>University of Sussex</a:t>
              </a:r>
              <a:br>
                <a:rPr lang="en-GB" altLang="en-US" sz="900">
                  <a:latin typeface="Verdana" pitchFamily="34" charset="0"/>
                </a:rPr>
              </a:br>
              <a:r>
                <a:rPr lang="en-GB" altLang="en-US" sz="900">
                  <a:latin typeface="Verdana" pitchFamily="34" charset="0"/>
                </a:rPr>
                <a:t>Brighton, England</a:t>
              </a:r>
              <a:endParaRPr lang="en-GB" altLang="en-US" sz="900">
                <a:latin typeface="Times New Roman" pitchFamily="18" charset="0"/>
              </a:endParaRPr>
            </a:p>
          </p:txBody>
        </p:sp>
        <p:sp>
          <p:nvSpPr>
            <p:cNvPr id="68624" name="Rectangle 12"/>
            <p:cNvSpPr>
              <a:spLocks noChangeArrowheads="1"/>
            </p:cNvSpPr>
            <p:nvPr/>
          </p:nvSpPr>
          <p:spPr bwMode="auto">
            <a:xfrm>
              <a:off x="3380" y="2858"/>
              <a:ext cx="1047" cy="2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en-GB" altLang="en-US" sz="900" b="1">
                  <a:latin typeface="Verdana" pitchFamily="34" charset="0"/>
                </a:rPr>
                <a:t>Richard E. Smalley</a:t>
              </a:r>
              <a:r>
                <a:rPr lang="en-GB" altLang="en-US" sz="900">
                  <a:latin typeface="Verdana" pitchFamily="34" charset="0"/>
                </a:rPr>
                <a:t/>
              </a:r>
              <a:br>
                <a:rPr lang="en-GB" altLang="en-US" sz="900">
                  <a:latin typeface="Verdana" pitchFamily="34" charset="0"/>
                </a:rPr>
              </a:br>
              <a:r>
                <a:rPr lang="en-GB" altLang="en-US" sz="900">
                  <a:latin typeface="Verdana" pitchFamily="34" charset="0"/>
                </a:rPr>
                <a:t>Rice University, Houston, USA </a:t>
              </a:r>
              <a:endParaRPr lang="en-GB" altLang="en-US" sz="900">
                <a:latin typeface="Times New Roman" pitchFamily="18" charset="0"/>
              </a:endParaRPr>
            </a:p>
          </p:txBody>
        </p:sp>
        <p:pic>
          <p:nvPicPr>
            <p:cNvPr id="68625" name="Picture 13" descr="curl"/>
            <p:cNvPicPr>
              <a:picLocks noChangeAspect="1" noChangeArrowheads="1"/>
            </p:cNvPicPr>
            <p:nvPr/>
          </p:nvPicPr>
          <p:blipFill>
            <a:blip r:embed="rId5">
              <a:lum bright="18000"/>
              <a:extLst>
                <a:ext uri="{28A0092B-C50C-407E-A947-70E740481C1C}">
                  <a14:useLocalDpi xmlns:a14="http://schemas.microsoft.com/office/drawing/2010/main" val="0"/>
                </a:ext>
              </a:extLst>
            </a:blip>
            <a:srcRect/>
            <a:stretch>
              <a:fillRect/>
            </a:stretch>
          </p:blipFill>
          <p:spPr bwMode="auto">
            <a:xfrm>
              <a:off x="1398" y="1523"/>
              <a:ext cx="1152"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6" name="Picture 14" descr="kroto"/>
            <p:cNvPicPr>
              <a:picLocks noChangeAspect="1" noChangeArrowheads="1"/>
            </p:cNvPicPr>
            <p:nvPr/>
          </p:nvPicPr>
          <p:blipFill>
            <a:blip r:embed="rId6">
              <a:lum bright="24000"/>
              <a:extLst>
                <a:ext uri="{28A0092B-C50C-407E-A947-70E740481C1C}">
                  <a14:useLocalDpi xmlns:a14="http://schemas.microsoft.com/office/drawing/2010/main" val="0"/>
                </a:ext>
              </a:extLst>
            </a:blip>
            <a:srcRect/>
            <a:stretch>
              <a:fillRect/>
            </a:stretch>
          </p:blipFill>
          <p:spPr bwMode="auto">
            <a:xfrm>
              <a:off x="2430" y="1523"/>
              <a:ext cx="1152"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8627" name="Picture 15" descr="smalley"/>
            <p:cNvPicPr>
              <a:picLocks noChangeAspect="1" noChangeArrowheads="1"/>
            </p:cNvPicPr>
            <p:nvPr/>
          </p:nvPicPr>
          <p:blipFill>
            <a:blip r:embed="rId7">
              <a:lum bright="48000"/>
              <a:extLst>
                <a:ext uri="{28A0092B-C50C-407E-A947-70E740481C1C}">
                  <a14:useLocalDpi xmlns:a14="http://schemas.microsoft.com/office/drawing/2010/main" val="0"/>
                </a:ext>
              </a:extLst>
            </a:blip>
            <a:srcRect/>
            <a:stretch>
              <a:fillRect/>
            </a:stretch>
          </p:blipFill>
          <p:spPr bwMode="auto">
            <a:xfrm>
              <a:off x="3470" y="1523"/>
              <a:ext cx="1152" cy="120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
        <p:nvSpPr>
          <p:cNvPr id="73744" name="Rectangle 16"/>
          <p:cNvSpPr>
            <a:spLocks noChangeArrowheads="1"/>
          </p:cNvSpPr>
          <p:nvPr/>
        </p:nvSpPr>
        <p:spPr bwMode="auto">
          <a:xfrm>
            <a:off x="0" y="1196975"/>
            <a:ext cx="41402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1800" b="1">
                <a:solidFill>
                  <a:srgbClr val="000099"/>
                </a:solidFill>
              </a:rPr>
              <a:t>The Nobel Prize in Chemistry 1996</a:t>
            </a:r>
            <a:endParaRPr lang="en-GB" altLang="en-US" sz="1800" b="1">
              <a:solidFill>
                <a:srgbClr val="003366"/>
              </a:solidFill>
            </a:endParaRPr>
          </a:p>
          <a:p>
            <a:pPr eaLnBrk="1" hangingPunct="1">
              <a:spcBef>
                <a:spcPct val="0"/>
              </a:spcBef>
              <a:buFontTx/>
              <a:buNone/>
            </a:pPr>
            <a:r>
              <a:rPr lang="en-GB" altLang="en-US" sz="1800" b="1"/>
              <a:t>Robert F. Curl, Harold W. Kroto </a:t>
            </a:r>
            <a:r>
              <a:rPr lang="en-GB" altLang="en-US" sz="1800"/>
              <a:t>and</a:t>
            </a:r>
            <a:r>
              <a:rPr lang="en-GB" altLang="en-US" sz="1800" b="1"/>
              <a:t> Richard E. Smalley</a:t>
            </a:r>
            <a:r>
              <a:rPr lang="en-GB" altLang="en-US" sz="1800"/>
              <a:t> </a:t>
            </a:r>
            <a:endParaRPr lang="en-US" altLang="en-US" sz="1800"/>
          </a:p>
          <a:p>
            <a:pPr eaLnBrk="1" hangingPunct="1">
              <a:spcBef>
                <a:spcPct val="0"/>
              </a:spcBef>
              <a:buFontTx/>
              <a:buNone/>
            </a:pPr>
            <a:r>
              <a:rPr lang="en-GB" altLang="en-US" sz="1800"/>
              <a:t>for their discovery of fullerenes. </a:t>
            </a:r>
          </a:p>
        </p:txBody>
      </p:sp>
      <p:graphicFrame>
        <p:nvGraphicFramePr>
          <p:cNvPr id="73745" name="Object 17"/>
          <p:cNvGraphicFramePr>
            <a:graphicFrameLocks noGrp="1" noChangeAspect="1"/>
          </p:cNvGraphicFramePr>
          <p:nvPr>
            <p:ph idx="4294967295"/>
          </p:nvPr>
        </p:nvGraphicFramePr>
        <p:xfrm>
          <a:off x="5795963" y="2781300"/>
          <a:ext cx="2851150" cy="3671888"/>
        </p:xfrm>
        <a:graphic>
          <a:graphicData uri="http://schemas.openxmlformats.org/presentationml/2006/ole">
            <mc:AlternateContent xmlns:mc="http://schemas.openxmlformats.org/markup-compatibility/2006">
              <mc:Choice xmlns:v="urn:schemas-microsoft-com:vml" Requires="v">
                <p:oleObj spid="_x0000_s68643" name="Photo Editor nuotrauka" r:id="rId8" imgW="3172268" imgH="4086795" progId="MSPhotoEd.3">
                  <p:embed/>
                </p:oleObj>
              </mc:Choice>
              <mc:Fallback>
                <p:oleObj name="Photo Editor nuotrauka" r:id="rId8" imgW="3172268" imgH="4086795" progId="MSPhotoEd.3">
                  <p:embed/>
                  <p:pic>
                    <p:nvPicPr>
                      <p:cNvPr id="0" name="Object 17"/>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795963" y="2781300"/>
                        <a:ext cx="2851150" cy="367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68616" name="Rectangle 18"/>
          <p:cNvSpPr>
            <a:spLocks noChangeArrowheads="1"/>
          </p:cNvSpPr>
          <p:nvPr/>
        </p:nvSpPr>
        <p:spPr bwMode="auto">
          <a:xfrm>
            <a:off x="1116013" y="115888"/>
            <a:ext cx="7056437" cy="487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a:t>Chemijos naujovė nanotechnologijai</a:t>
            </a:r>
          </a:p>
        </p:txBody>
      </p:sp>
      <p:pic>
        <p:nvPicPr>
          <p:cNvPr id="73747" name="Picture 19"/>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356100" y="3213100"/>
            <a:ext cx="1439863" cy="1466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grpId="0" nodeType="clickEffect">
                                  <p:stCondLst>
                                    <p:cond delay="0"/>
                                  </p:stCondLst>
                                  <p:childTnLst>
                                    <p:set>
                                      <p:cBhvr>
                                        <p:cTn id="6" dur="1" fill="hold">
                                          <p:stCondLst>
                                            <p:cond delay="0"/>
                                          </p:stCondLst>
                                        </p:cTn>
                                        <p:tgtEl>
                                          <p:spTgt spid="73744"/>
                                        </p:tgtEl>
                                        <p:attrNameLst>
                                          <p:attrName>style.visibility</p:attrName>
                                        </p:attrNameLst>
                                      </p:cBhvr>
                                      <p:to>
                                        <p:strVal val="visible"/>
                                      </p:to>
                                    </p:set>
                                    <p:animEffect transition="in" filter="blinds(horizontal)">
                                      <p:cBhvr>
                                        <p:cTn id="7" dur="500"/>
                                        <p:tgtEl>
                                          <p:spTgt spid="73744"/>
                                        </p:tgtEl>
                                      </p:cBhvr>
                                    </p:animEffect>
                                  </p:childTnLst>
                                </p:cTn>
                              </p:par>
                              <p:par>
                                <p:cTn id="8" presetID="8" presetClass="entr" presetSubtype="16" fill="hold" nodeType="withEffect">
                                  <p:stCondLst>
                                    <p:cond delay="0"/>
                                  </p:stCondLst>
                                  <p:childTnLst>
                                    <p:set>
                                      <p:cBhvr>
                                        <p:cTn id="9" dur="1" fill="hold">
                                          <p:stCondLst>
                                            <p:cond delay="0"/>
                                          </p:stCondLst>
                                        </p:cTn>
                                        <p:tgtEl>
                                          <p:spTgt spid="73747"/>
                                        </p:tgtEl>
                                        <p:attrNameLst>
                                          <p:attrName>style.visibility</p:attrName>
                                        </p:attrNameLst>
                                      </p:cBhvr>
                                      <p:to>
                                        <p:strVal val="visible"/>
                                      </p:to>
                                    </p:set>
                                    <p:animEffect transition="in" filter="diamond(in)">
                                      <p:cBhvr>
                                        <p:cTn id="10" dur="2000"/>
                                        <p:tgtEl>
                                          <p:spTgt spid="73747"/>
                                        </p:tgtEl>
                                      </p:cBhvr>
                                    </p:animEffect>
                                  </p:childTnLst>
                                </p:cTn>
                              </p:par>
                              <p:par>
                                <p:cTn id="11" presetID="3" presetClass="entr" presetSubtype="10" fill="hold" nodeType="withEffect">
                                  <p:stCondLst>
                                    <p:cond delay="0"/>
                                  </p:stCondLst>
                                  <p:childTnLst>
                                    <p:set>
                                      <p:cBhvr>
                                        <p:cTn id="12" dur="1" fill="hold">
                                          <p:stCondLst>
                                            <p:cond delay="0"/>
                                          </p:stCondLst>
                                        </p:cTn>
                                        <p:tgtEl>
                                          <p:spTgt spid="2"/>
                                        </p:tgtEl>
                                        <p:attrNameLst>
                                          <p:attrName>style.visibility</p:attrName>
                                        </p:attrNameLst>
                                      </p:cBhvr>
                                      <p:to>
                                        <p:strVal val="visible"/>
                                      </p:to>
                                    </p:set>
                                    <p:animEffect transition="in" filter="blinds(horizontal)">
                                      <p:cBhvr>
                                        <p:cTn id="13" dur="500"/>
                                        <p:tgtEl>
                                          <p:spTgt spid="2"/>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1" presetClass="entr" presetSubtype="0" fill="hold" nodeType="clickEffect">
                                  <p:stCondLst>
                                    <p:cond delay="0"/>
                                  </p:stCondLst>
                                  <p:childTnLst>
                                    <p:set>
                                      <p:cBhvr>
                                        <p:cTn id="17" dur="1" fill="hold">
                                          <p:stCondLst>
                                            <p:cond delay="0"/>
                                          </p:stCondLst>
                                        </p:cTn>
                                        <p:tgtEl>
                                          <p:spTgt spid="73730"/>
                                        </p:tgtEl>
                                        <p:attrNameLst>
                                          <p:attrName>style.visibility</p:attrName>
                                        </p:attrNameLst>
                                      </p:cBhvr>
                                      <p:to>
                                        <p:strVal val="visible"/>
                                      </p:to>
                                    </p:set>
                                  </p:childTnLst>
                                </p:cTn>
                              </p:par>
                            </p:childTnLst>
                          </p:cTn>
                        </p:par>
                      </p:childTnLst>
                    </p:cTn>
                  </p:par>
                  <p:par>
                    <p:cTn id="18" fill="hold" nodeType="clickPar">
                      <p:stCondLst>
                        <p:cond delay="indefinite"/>
                      </p:stCondLst>
                      <p:childTnLst>
                        <p:par>
                          <p:cTn id="19" fill="hold" nodeType="withGroup">
                            <p:stCondLst>
                              <p:cond delay="0"/>
                            </p:stCondLst>
                            <p:childTnLst>
                              <p:par>
                                <p:cTn id="20" presetID="4" presetClass="entr" presetSubtype="16" fill="hold" nodeType="clickEffect">
                                  <p:stCondLst>
                                    <p:cond delay="0"/>
                                  </p:stCondLst>
                                  <p:childTnLst>
                                    <p:set>
                                      <p:cBhvr>
                                        <p:cTn id="21" dur="1" fill="hold">
                                          <p:stCondLst>
                                            <p:cond delay="0"/>
                                          </p:stCondLst>
                                        </p:cTn>
                                        <p:tgtEl>
                                          <p:spTgt spid="73745"/>
                                        </p:tgtEl>
                                        <p:attrNameLst>
                                          <p:attrName>style.visibility</p:attrName>
                                        </p:attrNameLst>
                                      </p:cBhvr>
                                      <p:to>
                                        <p:strVal val="visible"/>
                                      </p:to>
                                    </p:set>
                                    <p:animEffect transition="in" filter="box(in)">
                                      <p:cBhvr>
                                        <p:cTn id="22" dur="500"/>
                                        <p:tgtEl>
                                          <p:spTgt spid="7374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3744" grpId="0"/>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noChangeArrowheads="1"/>
          </p:cNvSpPr>
          <p:nvPr>
            <p:ph type="title" idx="4294967295"/>
          </p:nvPr>
        </p:nvSpPr>
        <p:spPr>
          <a:xfrm>
            <a:off x="1619250" y="274638"/>
            <a:ext cx="7067550" cy="490537"/>
          </a:xfrm>
        </p:spPr>
        <p:txBody>
          <a:bodyPr/>
          <a:lstStyle/>
          <a:p>
            <a:r>
              <a:rPr lang="lt-LT" altLang="en-US" sz="4000" smtClean="0"/>
              <a:t>Anglies vamzdeliai</a:t>
            </a:r>
            <a:endParaRPr lang="en-US" altLang="en-US" sz="2000" smtClean="0"/>
          </a:p>
        </p:txBody>
      </p:sp>
      <p:sp>
        <p:nvSpPr>
          <p:cNvPr id="69635" name="Rectangle 3"/>
          <p:cNvSpPr>
            <a:spLocks noGrp="1" noChangeArrowheads="1"/>
          </p:cNvSpPr>
          <p:nvPr>
            <p:ph type="body" sz="half" idx="4294967295"/>
          </p:nvPr>
        </p:nvSpPr>
        <p:spPr>
          <a:xfrm>
            <a:off x="228600" y="1219200"/>
            <a:ext cx="4038600" cy="914400"/>
          </a:xfrm>
        </p:spPr>
        <p:txBody>
          <a:bodyPr/>
          <a:lstStyle/>
          <a:p>
            <a:pPr>
              <a:lnSpc>
                <a:spcPct val="80000"/>
              </a:lnSpc>
              <a:buFontTx/>
              <a:buNone/>
            </a:pPr>
            <a:r>
              <a:rPr lang="lt-LT" altLang="en-US" sz="1600" smtClean="0"/>
              <a:t>Kiek vėliau (1991 m.) buvo sugalvota, kaip galima pagaminti anglies vamzdelius, kuriuose atomai išsidėstę panašiai kaip fulereno sferos paviršiuje. </a:t>
            </a:r>
          </a:p>
        </p:txBody>
      </p:sp>
      <p:graphicFrame>
        <p:nvGraphicFramePr>
          <p:cNvPr id="69636" name="Object 4"/>
          <p:cNvGraphicFramePr>
            <a:graphicFrameLocks noGrp="1" noChangeAspect="1"/>
          </p:cNvGraphicFramePr>
          <p:nvPr>
            <p:ph sz="quarter" idx="4294967295"/>
          </p:nvPr>
        </p:nvGraphicFramePr>
        <p:xfrm>
          <a:off x="4648200" y="908050"/>
          <a:ext cx="4037013" cy="1343025"/>
        </p:xfrm>
        <a:graphic>
          <a:graphicData uri="http://schemas.openxmlformats.org/presentationml/2006/ole">
            <mc:AlternateContent xmlns:mc="http://schemas.openxmlformats.org/markup-compatibility/2006">
              <mc:Choice xmlns:v="urn:schemas-microsoft-com:vml" Requires="v">
                <p:oleObj spid="_x0000_s69660" name="Photo Editor nuotrauka" r:id="rId3" imgW="4466667" imgH="1486107" progId="MSPhotoEd.3">
                  <p:embed/>
                </p:oleObj>
              </mc:Choice>
              <mc:Fallback>
                <p:oleObj name="Photo Editor nuotrauka" r:id="rId3" imgW="4466667" imgH="1486107"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908050"/>
                        <a:ext cx="4037013" cy="1343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7" name="Object 5"/>
          <p:cNvGraphicFramePr>
            <a:graphicFrameLocks noGrp="1" noChangeAspect="1"/>
          </p:cNvGraphicFramePr>
          <p:nvPr>
            <p:ph sz="quarter" idx="4294967295"/>
          </p:nvPr>
        </p:nvGraphicFramePr>
        <p:xfrm>
          <a:off x="5651500" y="2349500"/>
          <a:ext cx="2366963" cy="3784600"/>
        </p:xfrm>
        <a:graphic>
          <a:graphicData uri="http://schemas.openxmlformats.org/presentationml/2006/ole">
            <mc:AlternateContent xmlns:mc="http://schemas.openxmlformats.org/markup-compatibility/2006">
              <mc:Choice xmlns:v="urn:schemas-microsoft-com:vml" Requires="v">
                <p:oleObj spid="_x0000_s69661" name="Photo Editor nuotrauka" r:id="rId5" imgW="3742857" imgH="5982535" progId="MSPhotoEd.3">
                  <p:embed/>
                </p:oleObj>
              </mc:Choice>
              <mc:Fallback>
                <p:oleObj name="Photo Editor nuotrauka" r:id="rId5" imgW="3742857" imgH="5982535" progId="MSPhotoEd.3">
                  <p:embed/>
                  <p:pic>
                    <p:nvPicPr>
                      <p:cNvPr id="0" name="Object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651500" y="2349500"/>
                        <a:ext cx="2366963" cy="3784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graphicFrame>
        <p:nvGraphicFramePr>
          <p:cNvPr id="69638" name="Object 6"/>
          <p:cNvGraphicFramePr>
            <a:graphicFrameLocks noChangeAspect="1"/>
          </p:cNvGraphicFramePr>
          <p:nvPr/>
        </p:nvGraphicFramePr>
        <p:xfrm>
          <a:off x="896938" y="2420938"/>
          <a:ext cx="3105150" cy="3609975"/>
        </p:xfrm>
        <a:graphic>
          <a:graphicData uri="http://schemas.openxmlformats.org/presentationml/2006/ole">
            <mc:AlternateContent xmlns:mc="http://schemas.openxmlformats.org/markup-compatibility/2006">
              <mc:Choice xmlns:v="urn:schemas-microsoft-com:vml" Requires="v">
                <p:oleObj spid="_x0000_s69662" name="Photo Editor nuotrauka" r:id="rId7" imgW="4686954" imgH="5447619" progId="MSPhotoEd.3">
                  <p:embed/>
                </p:oleObj>
              </mc:Choice>
              <mc:Fallback>
                <p:oleObj name="Photo Editor nuotrauka" r:id="rId7" imgW="4686954" imgH="5447619" progId="MSPhotoEd.3">
                  <p:embed/>
                  <p:pic>
                    <p:nvPicPr>
                      <p:cNvPr id="0" name="Object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96938" y="2420938"/>
                        <a:ext cx="3105150" cy="3609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noChangeArrowheads="1"/>
          </p:cNvSpPr>
          <p:nvPr>
            <p:ph type="title" idx="4294967295"/>
          </p:nvPr>
        </p:nvSpPr>
        <p:spPr>
          <a:xfrm>
            <a:off x="1176338" y="274638"/>
            <a:ext cx="6851650" cy="706437"/>
          </a:xfrm>
        </p:spPr>
        <p:txBody>
          <a:bodyPr/>
          <a:lstStyle/>
          <a:p>
            <a:r>
              <a:rPr lang="lt-LT" altLang="en-US" sz="3600" smtClean="0"/>
              <a:t>Fulerenai,   anglies vamzdeliai</a:t>
            </a:r>
            <a:endParaRPr lang="en-US" altLang="en-US" sz="3600" smtClean="0"/>
          </a:p>
        </p:txBody>
      </p:sp>
      <p:grpSp>
        <p:nvGrpSpPr>
          <p:cNvPr id="70659" name="Group 4"/>
          <p:cNvGrpSpPr>
            <a:grpSpLocks/>
          </p:cNvGrpSpPr>
          <p:nvPr/>
        </p:nvGrpSpPr>
        <p:grpSpPr bwMode="auto">
          <a:xfrm>
            <a:off x="5219700" y="1989138"/>
            <a:ext cx="3098800" cy="3311525"/>
            <a:chOff x="1800" y="1440"/>
            <a:chExt cx="8640" cy="8540"/>
          </a:xfrm>
        </p:grpSpPr>
        <p:graphicFrame>
          <p:nvGraphicFramePr>
            <p:cNvPr id="70663" name="Object 5"/>
            <p:cNvGraphicFramePr>
              <a:graphicFrameLocks noChangeAspect="1"/>
            </p:cNvGraphicFramePr>
            <p:nvPr/>
          </p:nvGraphicFramePr>
          <p:xfrm>
            <a:off x="1800" y="1440"/>
            <a:ext cx="8640" cy="8540"/>
          </p:xfrm>
          <a:graphic>
            <a:graphicData uri="http://schemas.openxmlformats.org/presentationml/2006/ole">
              <mc:AlternateContent xmlns:mc="http://schemas.openxmlformats.org/markup-compatibility/2006">
                <mc:Choice xmlns:v="urn:schemas-microsoft-com:vml" Requires="v">
                  <p:oleObj spid="_x0000_s70679" name="Photo Editor nuotrauka" r:id="rId3" imgW="19438095" imgH="19247619" progId="MSPhotoEd.3">
                    <p:embed/>
                  </p:oleObj>
                </mc:Choice>
                <mc:Fallback>
                  <p:oleObj name="Photo Editor nuotrauka" r:id="rId3" imgW="19438095" imgH="19247619" progId="MSPhotoEd.3">
                    <p:embed/>
                    <p:pic>
                      <p:nvPicPr>
                        <p:cNvPr id="0" name="Object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800" y="1440"/>
                          <a:ext cx="8640" cy="85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sp>
          <p:nvSpPr>
            <p:cNvPr id="70664" name="Line 6"/>
            <p:cNvSpPr>
              <a:spLocks noChangeShapeType="1"/>
            </p:cNvSpPr>
            <p:nvPr/>
          </p:nvSpPr>
          <p:spPr bwMode="auto">
            <a:xfrm flipV="1">
              <a:off x="3020" y="4980"/>
              <a:ext cx="4300" cy="1900"/>
            </a:xfrm>
            <a:prstGeom prst="line">
              <a:avLst/>
            </a:prstGeom>
            <a:noFill/>
            <a:ln w="38100" cmpd="dbl">
              <a:solidFill>
                <a:srgbClr val="C0C0C0"/>
              </a:solidFill>
              <a:round/>
              <a:headEnd/>
              <a:tailEnd/>
            </a:ln>
            <a:extLst>
              <a:ext uri="{909E8E84-426E-40DD-AFC4-6F175D3DCCD1}">
                <a14:hiddenFill xmlns:a14="http://schemas.microsoft.com/office/drawing/2010/main">
                  <a:noFill/>
                </a14:hiddenFill>
              </a:ext>
            </a:extLst>
          </p:spPr>
          <p:txBody>
            <a:bodyPr/>
            <a:lstStyle/>
            <a:p>
              <a:endParaRPr lang="en-US"/>
            </a:p>
          </p:txBody>
        </p:sp>
      </p:grpSp>
      <p:graphicFrame>
        <p:nvGraphicFramePr>
          <p:cNvPr id="70660" name="Object 9"/>
          <p:cNvGraphicFramePr>
            <a:graphicFrameLocks noGrp="1" noChangeAspect="1"/>
          </p:cNvGraphicFramePr>
          <p:nvPr>
            <p:ph sz="half" idx="4294967295"/>
          </p:nvPr>
        </p:nvGraphicFramePr>
        <p:xfrm>
          <a:off x="539750" y="2205038"/>
          <a:ext cx="3236913" cy="3127375"/>
        </p:xfrm>
        <a:graphic>
          <a:graphicData uri="http://schemas.openxmlformats.org/presentationml/2006/ole">
            <mc:AlternateContent xmlns:mc="http://schemas.openxmlformats.org/markup-compatibility/2006">
              <mc:Choice xmlns:v="urn:schemas-microsoft-com:vml" Requires="v">
                <p:oleObj spid="_x0000_s70680" name="Photo Editor nuotrauka" r:id="rId5" imgW="19723810" imgH="19057143" progId="MSPhotoEd.3">
                  <p:embed/>
                </p:oleObj>
              </mc:Choice>
              <mc:Fallback>
                <p:oleObj name="Photo Editor nuotrauka" r:id="rId5" imgW="19723810" imgH="19057143" progId="MSPhotoEd.3">
                  <p:embed/>
                  <p:pic>
                    <p:nvPicPr>
                      <p:cNvPr id="0" name="Object 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39750" y="2205038"/>
                        <a:ext cx="3236913" cy="3127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sp>
        <p:nvSpPr>
          <p:cNvPr id="70661" name="Text Box 12"/>
          <p:cNvSpPr txBox="1">
            <a:spLocks noChangeArrowheads="1"/>
          </p:cNvSpPr>
          <p:nvPr/>
        </p:nvSpPr>
        <p:spPr bwMode="auto">
          <a:xfrm>
            <a:off x="0" y="5614988"/>
            <a:ext cx="9144000" cy="12430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80000"/>
              </a:lnSpc>
              <a:buFontTx/>
              <a:buNone/>
            </a:pPr>
            <a:r>
              <a:rPr lang="lt-LT" altLang="en-US" sz="1800"/>
              <a:t>Anglies vamzdelius galima užpildyti kita medžiaga, tuo keičiant vamzdelio bei šios medžiagos savybes, o reikalui esant </a:t>
            </a:r>
            <a:r>
              <a:rPr lang="lt-LT" altLang="en-US" sz="1800">
                <a:solidFill>
                  <a:srgbClr val="FF0000"/>
                </a:solidFill>
              </a:rPr>
              <a:t>šiuose vamzdeliuose galima patalpinti biologiškai aktyvias medžiagas,</a:t>
            </a:r>
            <a:r>
              <a:rPr lang="lt-LT" altLang="en-US" sz="1800"/>
              <a:t> t.y., iš jų padaromos kapsulės, į kurias gali būti patalpinami vaistai ar fermentai.</a:t>
            </a:r>
          </a:p>
          <a:p>
            <a:pPr eaLnBrk="1" hangingPunct="1">
              <a:spcBef>
                <a:spcPct val="0"/>
              </a:spcBef>
              <a:buFontTx/>
              <a:buNone/>
            </a:pPr>
            <a:endParaRPr lang="en-US" altLang="en-US" sz="1800"/>
          </a:p>
        </p:txBody>
      </p:sp>
      <p:sp>
        <p:nvSpPr>
          <p:cNvPr id="70662" name="Text Box 13"/>
          <p:cNvSpPr txBox="1">
            <a:spLocks noChangeArrowheads="1"/>
          </p:cNvSpPr>
          <p:nvPr/>
        </p:nvSpPr>
        <p:spPr bwMode="auto">
          <a:xfrm>
            <a:off x="0" y="1196975"/>
            <a:ext cx="8956675" cy="9683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80000"/>
              </a:lnSpc>
              <a:buFontTx/>
              <a:buNone/>
            </a:pPr>
            <a:r>
              <a:rPr lang="lt-LT" altLang="en-US" sz="1800"/>
              <a:t>Anglies vamzdeliai yra labai tvirti, todėl gali būti panaudojami mechaninėse sistemose: kurti </a:t>
            </a:r>
            <a:r>
              <a:rPr lang="lt-LT" altLang="en-US" sz="1800">
                <a:solidFill>
                  <a:srgbClr val="FF0000"/>
                </a:solidFill>
              </a:rPr>
              <a:t>superstiprius mechaninius darinius</a:t>
            </a:r>
            <a:r>
              <a:rPr lang="lt-LT" altLang="en-US" sz="1800"/>
              <a:t> (JAV kosminė agentūra NASA tyrė perspektyvą sujungti stacionarų palydovą su Žeme. Kitokie lynai nutrūktų savo svorio veikiami, o šis turėtų laikyti).</a:t>
            </a:r>
            <a:endParaRPr lang="en-US" altLang="en-US" sz="1800"/>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noChangeArrowheads="1"/>
          </p:cNvSpPr>
          <p:nvPr>
            <p:ph type="title" idx="4294967295"/>
          </p:nvPr>
        </p:nvSpPr>
        <p:spPr>
          <a:xfrm>
            <a:off x="900113" y="115888"/>
            <a:ext cx="7416800" cy="1009650"/>
          </a:xfrm>
        </p:spPr>
        <p:txBody>
          <a:bodyPr/>
          <a:lstStyle/>
          <a:p>
            <a:r>
              <a:rPr lang="lt-LT" altLang="en-US" sz="2400" smtClean="0">
                <a:solidFill>
                  <a:schemeClr val="tx1"/>
                </a:solidFill>
              </a:rPr>
              <a:t>Modernioji medžiagų inžinerija</a:t>
            </a:r>
            <a:r>
              <a:rPr lang="en-US" altLang="en-US" sz="2400" smtClean="0">
                <a:solidFill>
                  <a:schemeClr val="tx1"/>
                </a:solidFill>
              </a:rPr>
              <a:t> – ateitis elektronikai, mikro-robotikai!?</a:t>
            </a:r>
            <a:endParaRPr lang="en-GB" altLang="en-US" sz="2400" smtClean="0">
              <a:solidFill>
                <a:schemeClr val="tx1"/>
              </a:solidFill>
            </a:endParaRPr>
          </a:p>
        </p:txBody>
      </p:sp>
      <p:pic>
        <p:nvPicPr>
          <p:cNvPr id="71683" name="Picture 3" descr="nano-pavara"/>
          <p:cNvPicPr>
            <a:picLocks noChangeAspect="1" noChangeArrowheads="1"/>
          </p:cNvPicPr>
          <p:nvPr/>
        </p:nvPicPr>
        <p:blipFill>
          <a:blip r:embed="rId2">
            <a:lum bright="36000"/>
            <a:extLst>
              <a:ext uri="{28A0092B-C50C-407E-A947-70E740481C1C}">
                <a14:useLocalDpi xmlns:a14="http://schemas.microsoft.com/office/drawing/2010/main" val="0"/>
              </a:ext>
            </a:extLst>
          </a:blip>
          <a:srcRect/>
          <a:stretch>
            <a:fillRect/>
          </a:stretch>
        </p:blipFill>
        <p:spPr bwMode="auto">
          <a:xfrm>
            <a:off x="1258888" y="1484313"/>
            <a:ext cx="6981825" cy="4003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1684" name="Text Box 4"/>
          <p:cNvSpPr txBox="1">
            <a:spLocks noChangeArrowheads="1"/>
          </p:cNvSpPr>
          <p:nvPr/>
        </p:nvSpPr>
        <p:spPr bwMode="auto">
          <a:xfrm>
            <a:off x="1979613" y="5661025"/>
            <a:ext cx="4881562"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t>Krumpliaratis robotų konstravimui?</a:t>
            </a:r>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noChangeArrowheads="1"/>
          </p:cNvSpPr>
          <p:nvPr>
            <p:ph type="title" idx="4294967295"/>
          </p:nvPr>
        </p:nvSpPr>
        <p:spPr>
          <a:xfrm>
            <a:off x="1" y="274638"/>
            <a:ext cx="9144000" cy="1714500"/>
          </a:xfrm>
        </p:spPr>
        <p:txBody>
          <a:bodyPr/>
          <a:lstStyle/>
          <a:p>
            <a:r>
              <a:rPr lang="lt-LT" altLang="en-US" sz="3200" dirty="0" smtClean="0"/>
              <a:t>Ką pateiks </a:t>
            </a:r>
            <a:r>
              <a:rPr lang="en-US" altLang="en-US" sz="3200" dirty="0" err="1" smtClean="0"/>
              <a:t>Grafenas</a:t>
            </a:r>
            <a:r>
              <a:rPr lang="lt-LT" altLang="en-US" sz="3200" dirty="0" smtClean="0"/>
              <a:t>? </a:t>
            </a:r>
            <a:r>
              <a:rPr lang="lt-LT" altLang="en-US" sz="2000" dirty="0" smtClean="0"/>
              <a:t>Anglis – tri-dimensinė (deimantas, grafitas), vien-dimensinė (anglies vamzdeliai), nul-dimensiniai – fulerenai. Trūko  </a:t>
            </a:r>
            <a:r>
              <a:rPr lang="en-US" altLang="en-US" sz="2000" dirty="0" smtClean="0"/>
              <a:t>2D</a:t>
            </a:r>
            <a:r>
              <a:rPr lang="lt-LT" altLang="en-US" sz="2000" dirty="0" smtClean="0"/>
              <a:t> formos. </a:t>
            </a:r>
            <a:r>
              <a:rPr lang="lt-LT" altLang="en-US" sz="1800" dirty="0" smtClean="0">
                <a:solidFill>
                  <a:srgbClr val="008000"/>
                </a:solidFill>
              </a:rPr>
              <a:t>Atrastas 2004 m., 2007 pradedamos reklamuoti unikalios savybes</a:t>
            </a:r>
          </a:p>
        </p:txBody>
      </p:sp>
      <p:pic>
        <p:nvPicPr>
          <p:cNvPr id="72707" name="Picture 3"/>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a:stretch>
            <a:fillRect/>
          </a:stretch>
        </p:blipFill>
        <p:spPr>
          <a:xfrm>
            <a:off x="174368" y="1772816"/>
            <a:ext cx="2908558" cy="1863080"/>
          </a:xfrm>
          <a:noFill/>
        </p:spPr>
      </p:pic>
      <p:pic>
        <p:nvPicPr>
          <p:cNvPr id="72708"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a:stretch>
            <a:fillRect/>
          </a:stretch>
        </p:blipFill>
        <p:spPr>
          <a:xfrm>
            <a:off x="3131840" y="1772816"/>
            <a:ext cx="1897609" cy="1872208"/>
          </a:xfrm>
          <a:noFill/>
        </p:spPr>
      </p:pic>
      <p:pic>
        <p:nvPicPr>
          <p:cNvPr id="3076"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8313" y="4724400"/>
            <a:ext cx="1485900" cy="1657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2710" name="Text Box 7"/>
          <p:cNvSpPr txBox="1">
            <a:spLocks noChangeArrowheads="1"/>
          </p:cNvSpPr>
          <p:nvPr/>
        </p:nvSpPr>
        <p:spPr bwMode="auto">
          <a:xfrm>
            <a:off x="2103438" y="5753100"/>
            <a:ext cx="1009650" cy="3667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800">
                <a:solidFill>
                  <a:srgbClr val="000000"/>
                </a:solidFill>
              </a:rPr>
              <a:t>2010 m.</a:t>
            </a:r>
            <a:endParaRPr lang="lt-LT" altLang="en-US" sz="1800">
              <a:solidFill>
                <a:srgbClr val="000000"/>
              </a:solidFill>
            </a:endParaRPr>
          </a:p>
        </p:txBody>
      </p:sp>
      <p:pic>
        <p:nvPicPr>
          <p:cNvPr id="7" name="Picture 94" descr="E:\Foto\20141106_145036.jpg"/>
          <p:cNvPicPr>
            <a:picLocks noChangeAspect="1" noChangeArrowheads="1"/>
          </p:cNvPicPr>
          <p:nvPr/>
        </p:nvPicPr>
        <p:blipFill rotWithShape="1">
          <a:blip r:embed="rId5" cstate="print">
            <a:extLst>
              <a:ext uri="{28A0092B-C50C-407E-A947-70E740481C1C}">
                <a14:useLocalDpi xmlns:a14="http://schemas.microsoft.com/office/drawing/2010/main" val="0"/>
              </a:ext>
            </a:extLst>
          </a:blip>
          <a:srcRect l="26765" t="24502" r="5198" b="8870"/>
          <a:stretch/>
        </p:blipFill>
        <p:spPr bwMode="auto">
          <a:xfrm>
            <a:off x="5076056" y="2847956"/>
            <a:ext cx="3955355" cy="2905063"/>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30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noChangeArrowheads="1"/>
          </p:cNvSpPr>
          <p:nvPr>
            <p:ph type="title" idx="4294967295"/>
          </p:nvPr>
        </p:nvSpPr>
        <p:spPr>
          <a:xfrm>
            <a:off x="1331913" y="404813"/>
            <a:ext cx="6480175" cy="777875"/>
          </a:xfrm>
        </p:spPr>
        <p:txBody>
          <a:bodyPr/>
          <a:lstStyle/>
          <a:p>
            <a:r>
              <a:rPr lang="lt-LT" altLang="en-US" sz="4000" smtClean="0"/>
              <a:t>Nanotepalai, nanodangos</a:t>
            </a:r>
          </a:p>
        </p:txBody>
      </p:sp>
      <p:sp>
        <p:nvSpPr>
          <p:cNvPr id="73731" name="Rectangle 3"/>
          <p:cNvSpPr>
            <a:spLocks noGrp="1" noChangeArrowheads="1"/>
          </p:cNvSpPr>
          <p:nvPr>
            <p:ph type="body" idx="4294967295"/>
          </p:nvPr>
        </p:nvSpPr>
        <p:spPr>
          <a:xfrm>
            <a:off x="323850" y="3213100"/>
            <a:ext cx="8640763" cy="3230563"/>
          </a:xfrm>
        </p:spPr>
        <p:txBody>
          <a:bodyPr/>
          <a:lstStyle/>
          <a:p>
            <a:pPr>
              <a:lnSpc>
                <a:spcPct val="90000"/>
              </a:lnSpc>
            </a:pPr>
            <a:r>
              <a:rPr lang="lt-LT" altLang="en-US" sz="2400" smtClean="0"/>
              <a:t>Mažėja trintis tarp mechanizmo dalių, oro ir vandens pasipriešinimas. Taikoma kosminėje, karinėje technikoje, plečiasi taikymai ir civiliniams tikslams (grafito priedas į tepalus seniai taikomas, nors nebuvo suvokta, kad šį tepalo pagerėjimą sąlygoja grafito nanodariniai). </a:t>
            </a:r>
            <a:br>
              <a:rPr lang="lt-LT" altLang="en-US" sz="2400" smtClean="0"/>
            </a:br>
            <a:endParaRPr lang="lt-LT" altLang="en-US" sz="2400" smtClean="0"/>
          </a:p>
          <a:p>
            <a:pPr>
              <a:lnSpc>
                <a:spcPct val="90000"/>
              </a:lnSpc>
            </a:pPr>
            <a:r>
              <a:rPr lang="lt-LT" altLang="en-US" sz="2400" smtClean="0"/>
              <a:t>Applied Nanomaterials  kuria nanotepalų reaktorius. Kol kas gamina  750 gramų miltelių per dieną, konstruojamas gigantiškas reaktorius Rehovoto gamykloje. </a:t>
            </a:r>
          </a:p>
        </p:txBody>
      </p:sp>
      <p:pic>
        <p:nvPicPr>
          <p:cNvPr id="73732" name="Picture 4" descr="nano_art_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708400" y="1301750"/>
            <a:ext cx="1885950" cy="1695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5714" name="Picture 2" descr="Image result for nanocoatings principles and practice from research to production pi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95536" y="188640"/>
            <a:ext cx="8280920" cy="64856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05832516"/>
      </p:ext>
    </p:extLst>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p:cNvSpPr txBox="1"/>
          <p:nvPr/>
        </p:nvSpPr>
        <p:spPr>
          <a:xfrm>
            <a:off x="35496" y="116632"/>
            <a:ext cx="9119804" cy="400110"/>
          </a:xfrm>
          <a:prstGeom prst="rect">
            <a:avLst/>
          </a:prstGeom>
          <a:noFill/>
        </p:spPr>
        <p:txBody>
          <a:bodyPr wrap="none" rtlCol="0">
            <a:spAutoFit/>
          </a:bodyPr>
          <a:lstStyle/>
          <a:p>
            <a:r>
              <a:rPr lang="en-US" sz="2000" dirty="0" smtClean="0"/>
              <a:t>2016 m. </a:t>
            </a:r>
            <a:r>
              <a:rPr lang="en-US" sz="2000" dirty="0" err="1" smtClean="0"/>
              <a:t>chemijos</a:t>
            </a:r>
            <a:r>
              <a:rPr lang="en-US" sz="2000" dirty="0" smtClean="0"/>
              <a:t> </a:t>
            </a:r>
            <a:r>
              <a:rPr lang="en-US" sz="2000" dirty="0" err="1" smtClean="0"/>
              <a:t>Nobelio</a:t>
            </a:r>
            <a:r>
              <a:rPr lang="en-US" sz="2000" dirty="0" smtClean="0"/>
              <a:t> </a:t>
            </a:r>
            <a:r>
              <a:rPr lang="en-US" sz="2000" dirty="0" err="1" smtClean="0"/>
              <a:t>premija</a:t>
            </a:r>
            <a:r>
              <a:rPr lang="en-US" sz="2000" dirty="0" smtClean="0"/>
              <a:t>: u</a:t>
            </a:r>
            <a:r>
              <a:rPr lang="lt-LT" sz="2000" dirty="0" smtClean="0"/>
              <a:t>ž</a:t>
            </a:r>
            <a:r>
              <a:rPr lang="en-US" sz="2000" dirty="0" smtClean="0"/>
              <a:t> </a:t>
            </a:r>
            <a:r>
              <a:rPr lang="en-US" sz="2000" dirty="0" err="1" smtClean="0"/>
              <a:t>nanoma</a:t>
            </a:r>
            <a:r>
              <a:rPr lang="lt-LT" sz="2000" dirty="0" smtClean="0"/>
              <a:t>šinų</a:t>
            </a:r>
            <a:r>
              <a:rPr lang="en-US" sz="2000" dirty="0" smtClean="0"/>
              <a:t> </a:t>
            </a:r>
            <a:r>
              <a:rPr lang="en-US" sz="2000" dirty="0" err="1" smtClean="0"/>
              <a:t>gamybos</a:t>
            </a:r>
            <a:r>
              <a:rPr lang="en-US" sz="2000" dirty="0" smtClean="0"/>
              <a:t> </a:t>
            </a:r>
            <a:r>
              <a:rPr lang="en-US" sz="2000" dirty="0" err="1" smtClean="0"/>
              <a:t>princip</a:t>
            </a:r>
            <a:r>
              <a:rPr lang="lt-LT" sz="2000" dirty="0" smtClean="0"/>
              <a:t>ų sukūrimą</a:t>
            </a:r>
            <a:endParaRPr lang="en-US" sz="2000" dirty="0"/>
          </a:p>
        </p:txBody>
      </p:sp>
      <p:pic>
        <p:nvPicPr>
          <p:cNvPr id="117762"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l="13000" t="42111" r="18001" b="15778"/>
          <a:stretch/>
        </p:blipFill>
        <p:spPr bwMode="auto">
          <a:xfrm>
            <a:off x="35496" y="548680"/>
            <a:ext cx="5257800" cy="240665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3" name="Picture 3"/>
          <p:cNvPicPr>
            <a:picLocks noChangeAspect="1" noChangeArrowheads="1"/>
          </p:cNvPicPr>
          <p:nvPr/>
        </p:nvPicPr>
        <p:blipFill rotWithShape="1">
          <a:blip r:embed="rId3">
            <a:extLst>
              <a:ext uri="{28A0092B-C50C-407E-A947-70E740481C1C}">
                <a14:useLocalDpi xmlns:a14="http://schemas.microsoft.com/office/drawing/2010/main" val="0"/>
              </a:ext>
            </a:extLst>
          </a:blip>
          <a:srcRect l="38000" t="46889" r="19000" b="13556"/>
          <a:stretch/>
        </p:blipFill>
        <p:spPr bwMode="auto">
          <a:xfrm>
            <a:off x="5508104" y="548680"/>
            <a:ext cx="3276600" cy="22606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117764"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l="2333" t="23778" r="18666" b="8222"/>
          <a:stretch/>
        </p:blipFill>
        <p:spPr bwMode="auto">
          <a:xfrm>
            <a:off x="1148060" y="2971800"/>
            <a:ext cx="6019800" cy="38862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pic>
        <p:nvPicPr>
          <p:cNvPr id="6"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325320" y="3575049"/>
            <a:ext cx="1462088" cy="14906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9035230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8" presetClass="entr" presetSubtype="16" fill="hold"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diamond(in)">
                                      <p:cBhvr>
                                        <p:cTn id="7" dur="2000"/>
                                        <p:tgtEl>
                                          <p:spTgt spid="6"/>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1776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1776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11776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Rectangle 2"/>
          <p:cNvSpPr>
            <a:spLocks noGrp="1" noChangeArrowheads="1"/>
          </p:cNvSpPr>
          <p:nvPr>
            <p:ph type="title" idx="4294967295"/>
          </p:nvPr>
        </p:nvSpPr>
        <p:spPr>
          <a:xfrm>
            <a:off x="0" y="115888"/>
            <a:ext cx="9144000" cy="1150937"/>
          </a:xfrm>
        </p:spPr>
        <p:txBody>
          <a:bodyPr/>
          <a:lstStyle/>
          <a:p>
            <a:pPr eaLnBrk="1" hangingPunct="1"/>
            <a:r>
              <a:rPr lang="lt-LT" altLang="en-US" sz="3200" smtClean="0"/>
              <a:t>Lėtą technologijų pažangą gali iliustruoti cemento virsmas gelžbetoniu </a:t>
            </a:r>
            <a:r>
              <a:rPr lang="lt-LT" altLang="en-US" sz="2400" smtClean="0"/>
              <a:t>(bei pamirštos technologijos): 2.</a:t>
            </a:r>
            <a:endParaRPr lang="en-US" altLang="en-US" sz="2400" smtClean="0"/>
          </a:p>
        </p:txBody>
      </p:sp>
      <p:pic>
        <p:nvPicPr>
          <p:cNvPr id="9219" name="Picture 3"/>
          <p:cNvPicPr>
            <a:picLocks noChangeAspect="1" noChangeArrowheads="1"/>
          </p:cNvPicPr>
          <p:nvPr/>
        </p:nvPicPr>
        <p:blipFill>
          <a:blip r:embed="rId2">
            <a:extLst>
              <a:ext uri="{28A0092B-C50C-407E-A947-70E740481C1C}">
                <a14:useLocalDpi xmlns:a14="http://schemas.microsoft.com/office/drawing/2010/main" val="0"/>
              </a:ext>
            </a:extLst>
          </a:blip>
          <a:srcRect l="3177" r="58090" b="72404"/>
          <a:stretch>
            <a:fillRect/>
          </a:stretch>
        </p:blipFill>
        <p:spPr bwMode="auto">
          <a:xfrm>
            <a:off x="290513" y="1268413"/>
            <a:ext cx="1905000" cy="1801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25961" name="Text Box 9"/>
          <p:cNvSpPr txBox="1">
            <a:spLocks noChangeArrowheads="1"/>
          </p:cNvSpPr>
          <p:nvPr/>
        </p:nvSpPr>
        <p:spPr bwMode="auto">
          <a:xfrm>
            <a:off x="2390775" y="2205038"/>
            <a:ext cx="6573838" cy="11874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solidFill>
                  <a:srgbClr val="000000"/>
                </a:solidFill>
              </a:rPr>
              <a:t>1978 m. prancūzų chemikas Joseph Davidovits atmetė piramidės statymo iš akmens luitų technologiją. </a:t>
            </a:r>
            <a:endParaRPr lang="en-US" altLang="en-US" sz="2400">
              <a:solidFill>
                <a:srgbClr val="000000"/>
              </a:solidFill>
            </a:endParaRPr>
          </a:p>
        </p:txBody>
      </p:sp>
      <p:sp>
        <p:nvSpPr>
          <p:cNvPr id="9221" name="Rectangle 8"/>
          <p:cNvSpPr>
            <a:spLocks noChangeArrowheads="1"/>
          </p:cNvSpPr>
          <p:nvPr/>
        </p:nvSpPr>
        <p:spPr bwMode="auto">
          <a:xfrm>
            <a:off x="2216150" y="1557338"/>
            <a:ext cx="6927850" cy="3667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a:t>Kufu (Cheopso) piramidę statė 20-30 metų. Jos tūris – 2,7 106 m3. </a:t>
            </a:r>
          </a:p>
        </p:txBody>
      </p:sp>
      <p:sp>
        <p:nvSpPr>
          <p:cNvPr id="2" name="Text Box 9"/>
          <p:cNvSpPr txBox="1">
            <a:spLocks noChangeArrowheads="1"/>
          </p:cNvSpPr>
          <p:nvPr/>
        </p:nvSpPr>
        <p:spPr bwMode="auto">
          <a:xfrm>
            <a:off x="0" y="3357563"/>
            <a:ext cx="9144000" cy="3416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dirty="0">
                <a:solidFill>
                  <a:srgbClr val="000000"/>
                </a:solidFill>
              </a:rPr>
              <a:t>Jis įrodo, kad: </a:t>
            </a:r>
          </a:p>
          <a:p>
            <a:pPr marL="342900" indent="-342900" eaLnBrk="1" hangingPunct="1">
              <a:spcBef>
                <a:spcPct val="0"/>
              </a:spcBef>
              <a:buFont typeface="Courier New" panose="02070309020205020404" pitchFamily="49" charset="0"/>
              <a:buChar char="o"/>
            </a:pPr>
            <a:r>
              <a:rPr lang="lt-LT" altLang="en-US" sz="2400" dirty="0">
                <a:solidFill>
                  <a:srgbClr val="000000"/>
                </a:solidFill>
              </a:rPr>
              <a:t>	buvo naudojamas natrio karbonato cementas, kasamas netoli Gizos, kuris kartu su soda, moliu suformavo geopolimerą, panašų į akmenį. </a:t>
            </a:r>
          </a:p>
          <a:p>
            <a:pPr marL="342900" indent="-342900" eaLnBrk="1" hangingPunct="1">
              <a:spcBef>
                <a:spcPct val="0"/>
              </a:spcBef>
              <a:buFont typeface="Courier New" panose="02070309020205020404" pitchFamily="49" charset="0"/>
              <a:buChar char="o"/>
            </a:pPr>
            <a:r>
              <a:rPr lang="lt-LT" altLang="en-US" sz="2400" dirty="0">
                <a:solidFill>
                  <a:srgbClr val="000000"/>
                </a:solidFill>
              </a:rPr>
              <a:t>	Šiai technologijai reikėjo, kad statytojai turėjo nešioti maišus sveriančius ne daugiau kaip 25 kg, o per minutę 1 statybininkas turėjo pakelti 40 kg statybinių medžiagų į 1 m. aukštį. </a:t>
            </a:r>
          </a:p>
          <a:p>
            <a:pPr marL="342900" indent="-342900" eaLnBrk="1" hangingPunct="1">
              <a:spcBef>
                <a:spcPct val="0"/>
              </a:spcBef>
              <a:buFont typeface="Courier New" panose="02070309020205020404" pitchFamily="49" charset="0"/>
              <a:buChar char="o"/>
            </a:pPr>
            <a:r>
              <a:rPr lang="lt-LT" altLang="en-US" sz="2400" dirty="0">
                <a:solidFill>
                  <a:srgbClr val="000000"/>
                </a:solidFill>
              </a:rPr>
              <a:t>	Visam darbui turėjo užtekti 2300 darbininkų </a:t>
            </a:r>
            <a:endParaRPr lang="en-US" altLang="en-US" sz="2400" dirty="0">
              <a:solidFill>
                <a:srgbClr val="000000"/>
              </a:solidFill>
            </a:endParaRP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grpId="0" nodeType="clickEffect">
                                  <p:stCondLst>
                                    <p:cond delay="0"/>
                                  </p:stCondLst>
                                  <p:childTnLst>
                                    <p:set>
                                      <p:cBhvr>
                                        <p:cTn id="6" dur="1" fill="hold">
                                          <p:stCondLst>
                                            <p:cond delay="0"/>
                                          </p:stCondLst>
                                        </p:cTn>
                                        <p:tgtEl>
                                          <p:spTgt spid="125961"/>
                                        </p:tgtEl>
                                        <p:attrNameLst>
                                          <p:attrName>style.visibility</p:attrName>
                                        </p:attrNameLst>
                                      </p:cBhvr>
                                      <p:to>
                                        <p:strVal val="visible"/>
                                      </p:to>
                                    </p:set>
                                    <p:animEffect transition="in" filter="box(in)">
                                      <p:cBhvr>
                                        <p:cTn id="7" dur="500"/>
                                        <p:tgtEl>
                                          <p:spTgt spid="125961"/>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2">
                                            <p:txEl>
                                              <p:pRg st="0" end="0"/>
                                            </p:txEl>
                                          </p:spTgt>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2">
                                            <p:txEl>
                                              <p:pRg st="1" end="1"/>
                                            </p:txEl>
                                          </p:spTgt>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
                                            <p:txEl>
                                              <p:pRg st="2" end="2"/>
                                            </p:txEl>
                                          </p:spTgt>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2">
                                            <p:txEl>
                                              <p:pRg st="3" end="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5961"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ChangeArrowheads="1"/>
          </p:cNvSpPr>
          <p:nvPr>
            <p:ph type="title" idx="4294967295"/>
          </p:nvPr>
        </p:nvSpPr>
        <p:spPr>
          <a:xfrm>
            <a:off x="1042988" y="260350"/>
            <a:ext cx="7067550" cy="850900"/>
          </a:xfrm>
        </p:spPr>
        <p:txBody>
          <a:bodyPr/>
          <a:lstStyle/>
          <a:p>
            <a:r>
              <a:rPr lang="lt-LT" altLang="en-US" sz="3200" smtClean="0"/>
              <a:t>Kaip pamatyti nanodaleles?  </a:t>
            </a:r>
            <a:br>
              <a:rPr lang="lt-LT" altLang="en-US" sz="3200" smtClean="0"/>
            </a:br>
            <a:r>
              <a:rPr lang="lt-LT" altLang="en-US" sz="1800" smtClean="0"/>
              <a:t>Didelės skyros peršviečiančiu elektroniniu mikroskopu, o taip pat ir:</a:t>
            </a:r>
            <a:endParaRPr lang="lt-LT" altLang="en-US" sz="3200" smtClean="0"/>
          </a:p>
        </p:txBody>
      </p:sp>
      <p:sp>
        <p:nvSpPr>
          <p:cNvPr id="74755" name="Rectangle 3"/>
          <p:cNvSpPr>
            <a:spLocks noGrp="1" noChangeArrowheads="1"/>
          </p:cNvSpPr>
          <p:nvPr>
            <p:ph type="body" idx="4294967295"/>
          </p:nvPr>
        </p:nvSpPr>
        <p:spPr>
          <a:xfrm>
            <a:off x="2555875" y="1052513"/>
            <a:ext cx="3708400" cy="503237"/>
          </a:xfrm>
        </p:spPr>
        <p:txBody>
          <a:bodyPr/>
          <a:lstStyle/>
          <a:p>
            <a:pPr>
              <a:lnSpc>
                <a:spcPct val="90000"/>
              </a:lnSpc>
              <a:buFontTx/>
              <a:buNone/>
            </a:pPr>
            <a:r>
              <a:rPr lang="lt-LT" altLang="en-US" sz="2400" smtClean="0"/>
              <a:t>naujo tipo mikroskopais:</a:t>
            </a:r>
            <a:endParaRPr lang="lt-LT" altLang="en-US" sz="2400" smtClean="0">
              <a:solidFill>
                <a:srgbClr val="008000"/>
              </a:solidFill>
            </a:endParaRPr>
          </a:p>
        </p:txBody>
      </p:sp>
      <p:pic>
        <p:nvPicPr>
          <p:cNvPr id="74756" name="Picture 5" descr="http://upload.wikimedia.org/wikipedia/commons/f/f9/ScanningTunnelingMicroscope_schematic.png"/>
          <p:cNvPicPr>
            <a:picLocks noChangeAspect="1" noChangeArrowheads="1"/>
          </p:cNvPicPr>
          <p:nvPr/>
        </p:nvPicPr>
        <p:blipFill>
          <a:blip r:embed="rId2" r:link="rId3" cstate="print">
            <a:extLst>
              <a:ext uri="{28A0092B-C50C-407E-A947-70E740481C1C}">
                <a14:useLocalDpi xmlns:a14="http://schemas.microsoft.com/office/drawing/2010/main" val="0"/>
              </a:ext>
            </a:extLst>
          </a:blip>
          <a:srcRect/>
          <a:stretch>
            <a:fillRect/>
          </a:stretch>
        </p:blipFill>
        <p:spPr bwMode="auto">
          <a:xfrm>
            <a:off x="2286000" y="1989138"/>
            <a:ext cx="4446588" cy="3638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4757" name="Text Box 6"/>
          <p:cNvSpPr txBox="1">
            <a:spLocks noChangeArrowheads="1"/>
          </p:cNvSpPr>
          <p:nvPr/>
        </p:nvSpPr>
        <p:spPr bwMode="auto">
          <a:xfrm>
            <a:off x="663575" y="5991225"/>
            <a:ext cx="37401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buFontTx/>
              <a:buNone/>
            </a:pPr>
            <a:r>
              <a:rPr lang="lt-LT" altLang="en-US" sz="1800">
                <a:solidFill>
                  <a:srgbClr val="008000"/>
                </a:solidFill>
              </a:rPr>
              <a:t>Skenuojantis tunelinis mikroskopas</a:t>
            </a:r>
            <a:endParaRPr lang="lt-LT" altLang="en-US" sz="1800"/>
          </a:p>
        </p:txBody>
      </p:sp>
      <p:sp>
        <p:nvSpPr>
          <p:cNvPr id="74758" name="Text Box 7"/>
          <p:cNvSpPr txBox="1">
            <a:spLocks noChangeArrowheads="1"/>
          </p:cNvSpPr>
          <p:nvPr/>
        </p:nvSpPr>
        <p:spPr bwMode="auto">
          <a:xfrm>
            <a:off x="5487988" y="6062663"/>
            <a:ext cx="3092450" cy="3397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buFontTx/>
              <a:buNone/>
            </a:pPr>
            <a:r>
              <a:rPr lang="lt-LT" altLang="en-US" sz="1800">
                <a:solidFill>
                  <a:srgbClr val="008000"/>
                </a:solidFill>
              </a:rPr>
              <a:t>Atominės jėgos mikroskopas</a:t>
            </a:r>
            <a:endParaRPr lang="lt-LT" altLang="en-US" sz="1800"/>
          </a:p>
        </p:txBody>
      </p:sp>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Text Box 2"/>
          <p:cNvSpPr txBox="1">
            <a:spLocks noChangeArrowheads="1"/>
          </p:cNvSpPr>
          <p:nvPr/>
        </p:nvSpPr>
        <p:spPr bwMode="auto">
          <a:xfrm>
            <a:off x="76200" y="76200"/>
            <a:ext cx="8915400" cy="822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400">
                <a:cs typeface="Arial" pitchFamily="34" charset="0"/>
              </a:rPr>
              <a:t>Riber LAS</a:t>
            </a:r>
            <a:r>
              <a:rPr lang="ru-RU" altLang="en-US" sz="2400">
                <a:cs typeface="Arial" pitchFamily="34" charset="0"/>
              </a:rPr>
              <a:t>3000</a:t>
            </a:r>
            <a:r>
              <a:rPr lang="en-US" altLang="en-US" sz="2400">
                <a:cs typeface="Arial" pitchFamily="34" charset="0"/>
              </a:rPr>
              <a:t> </a:t>
            </a:r>
            <a:r>
              <a:rPr lang="lt-LT" altLang="en-US" sz="2400">
                <a:cs typeface="Arial" pitchFamily="34" charset="0"/>
              </a:rPr>
              <a:t>tame pačiame plote atlieka AES, ESCA ir SIMS analizę, </a:t>
            </a:r>
            <a:r>
              <a:rPr lang="lt-LT" altLang="en-US" sz="2000">
                <a:cs typeface="Arial" pitchFamily="34" charset="0"/>
              </a:rPr>
              <a:t>o lazeriniam garinimui sukonstruota speciali kamera. </a:t>
            </a:r>
            <a:endParaRPr lang="en-US" altLang="en-US" sz="2000">
              <a:cs typeface="Arial" pitchFamily="34" charset="0"/>
            </a:endParaRPr>
          </a:p>
        </p:txBody>
      </p:sp>
      <p:pic>
        <p:nvPicPr>
          <p:cNvPr id="75779" name="Picture 3" descr="Riberis"/>
          <p:cNvPicPr>
            <a:picLocks noChangeAspect="1" noChangeArrowheads="1"/>
          </p:cNvPicPr>
          <p:nvPr/>
        </p:nvPicPr>
        <p:blipFill>
          <a:blip r:embed="rId2">
            <a:extLst>
              <a:ext uri="{28A0092B-C50C-407E-A947-70E740481C1C}">
                <a14:useLocalDpi xmlns:a14="http://schemas.microsoft.com/office/drawing/2010/main" val="0"/>
              </a:ext>
            </a:extLst>
          </a:blip>
          <a:srcRect r="8333" b="5501"/>
          <a:stretch>
            <a:fillRect/>
          </a:stretch>
        </p:blipFill>
        <p:spPr bwMode="auto">
          <a:xfrm>
            <a:off x="755650" y="800100"/>
            <a:ext cx="7772400" cy="6008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Text Box 2"/>
          <p:cNvSpPr txBox="1">
            <a:spLocks noChangeArrowheads="1"/>
          </p:cNvSpPr>
          <p:nvPr/>
        </p:nvSpPr>
        <p:spPr bwMode="auto">
          <a:xfrm>
            <a:off x="0" y="2349500"/>
            <a:ext cx="9144000" cy="3935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800">
                <a:solidFill>
                  <a:srgbClr val="008000"/>
                </a:solidFill>
              </a:rPr>
              <a:t>						        </a:t>
            </a:r>
            <a:r>
              <a:rPr lang="lt-LT" altLang="en-US" sz="2800" b="1">
                <a:solidFill>
                  <a:srgbClr val="008000"/>
                </a:solidFill>
              </a:rPr>
              <a:t>IR TAIP TOLIAU</a:t>
            </a:r>
            <a:endParaRPr lang="lt-LT" altLang="en-US" sz="2800">
              <a:solidFill>
                <a:srgbClr val="008000"/>
              </a:solidFill>
            </a:endParaRPr>
          </a:p>
          <a:p>
            <a:pPr eaLnBrk="1" hangingPunct="1">
              <a:spcBef>
                <a:spcPct val="0"/>
              </a:spcBef>
              <a:buFontTx/>
              <a:buNone/>
            </a:pPr>
            <a:r>
              <a:rPr lang="lt-LT" altLang="en-US" sz="2800">
                <a:solidFill>
                  <a:srgbClr val="008000"/>
                </a:solidFill>
              </a:rPr>
              <a:t>					Elektronika, kompiuteriai</a:t>
            </a:r>
          </a:p>
          <a:p>
            <a:pPr eaLnBrk="1" hangingPunct="1">
              <a:spcBef>
                <a:spcPct val="0"/>
              </a:spcBef>
              <a:buFontTx/>
              <a:buNone/>
            </a:pPr>
            <a:r>
              <a:rPr lang="lt-LT" altLang="en-US" sz="2800">
                <a:solidFill>
                  <a:srgbClr val="008000"/>
                </a:solidFill>
              </a:rPr>
              <a:t>			            Konstruktinės medžiagos</a:t>
            </a:r>
          </a:p>
          <a:p>
            <a:pPr eaLnBrk="1" hangingPunct="1">
              <a:spcBef>
                <a:spcPct val="0"/>
              </a:spcBef>
              <a:buFontTx/>
              <a:buNone/>
            </a:pPr>
            <a:r>
              <a:rPr lang="lt-LT" altLang="en-US" sz="2800">
                <a:solidFill>
                  <a:srgbClr val="008000"/>
                </a:solidFill>
              </a:rPr>
              <a:t>				    Transportas</a:t>
            </a:r>
          </a:p>
          <a:p>
            <a:pPr eaLnBrk="1" hangingPunct="1">
              <a:spcBef>
                <a:spcPct val="0"/>
              </a:spcBef>
              <a:buFontTx/>
              <a:buNone/>
            </a:pPr>
            <a:r>
              <a:rPr lang="lt-LT" altLang="en-US" sz="2800">
                <a:solidFill>
                  <a:srgbClr val="008000"/>
                </a:solidFill>
              </a:rPr>
              <a:t>		        Apšvietimo sistemos</a:t>
            </a:r>
          </a:p>
          <a:p>
            <a:pPr eaLnBrk="1" hangingPunct="1">
              <a:spcBef>
                <a:spcPct val="0"/>
              </a:spcBef>
              <a:buFontTx/>
              <a:buNone/>
            </a:pPr>
            <a:r>
              <a:rPr lang="lt-LT" altLang="en-US" sz="2800">
                <a:solidFill>
                  <a:srgbClr val="008000"/>
                </a:solidFill>
              </a:rPr>
              <a:t>		      Ryšių technika</a:t>
            </a:r>
          </a:p>
          <a:p>
            <a:pPr eaLnBrk="1" hangingPunct="1">
              <a:spcBef>
                <a:spcPct val="0"/>
              </a:spcBef>
              <a:buFontTx/>
              <a:buNone/>
            </a:pPr>
            <a:r>
              <a:rPr lang="lt-LT" altLang="en-US" sz="2800">
                <a:solidFill>
                  <a:srgbClr val="008000"/>
                </a:solidFill>
              </a:rPr>
              <a:t>	    Duomenų bazės </a:t>
            </a:r>
          </a:p>
          <a:p>
            <a:pPr eaLnBrk="1" hangingPunct="1">
              <a:spcBef>
                <a:spcPct val="0"/>
              </a:spcBef>
              <a:buFontTx/>
              <a:buNone/>
            </a:pPr>
            <a:r>
              <a:rPr lang="lt-LT" altLang="en-US" sz="2800">
                <a:solidFill>
                  <a:srgbClr val="008000"/>
                </a:solidFill>
              </a:rPr>
              <a:t>     Higienos priemonės, kosmetika</a:t>
            </a:r>
          </a:p>
          <a:p>
            <a:pPr eaLnBrk="1" hangingPunct="1">
              <a:spcBef>
                <a:spcPct val="0"/>
              </a:spcBef>
              <a:buFontTx/>
              <a:buNone/>
            </a:pPr>
            <a:r>
              <a:rPr lang="lt-LT" altLang="en-US" sz="2800">
                <a:solidFill>
                  <a:srgbClr val="008000"/>
                </a:solidFill>
              </a:rPr>
              <a:t>Medicina</a:t>
            </a:r>
          </a:p>
        </p:txBody>
      </p:sp>
      <p:sp>
        <p:nvSpPr>
          <p:cNvPr id="76803" name="Rectangle 3"/>
          <p:cNvSpPr>
            <a:spLocks noGrp="1" noChangeArrowheads="1"/>
          </p:cNvSpPr>
          <p:nvPr>
            <p:ph type="title" idx="4294967295"/>
          </p:nvPr>
        </p:nvSpPr>
        <p:spPr>
          <a:xfrm>
            <a:off x="1104900" y="274638"/>
            <a:ext cx="7859713" cy="850900"/>
          </a:xfrm>
        </p:spPr>
        <p:txBody>
          <a:bodyPr/>
          <a:lstStyle/>
          <a:p>
            <a:r>
              <a:rPr lang="lt-LT" altLang="en-US" sz="4000" smtClean="0"/>
              <a:t>Nano įtaką pajaus ar jau jaučia:</a:t>
            </a:r>
          </a:p>
        </p:txBody>
      </p:sp>
      <p:grpSp>
        <p:nvGrpSpPr>
          <p:cNvPr id="76804" name="Group 4"/>
          <p:cNvGrpSpPr>
            <a:grpSpLocks/>
          </p:cNvGrpSpPr>
          <p:nvPr/>
        </p:nvGrpSpPr>
        <p:grpSpPr bwMode="auto">
          <a:xfrm rot="-1443111">
            <a:off x="-381000" y="3789363"/>
            <a:ext cx="9709150" cy="792162"/>
            <a:chOff x="431" y="3158"/>
            <a:chExt cx="5125" cy="499"/>
          </a:xfrm>
        </p:grpSpPr>
        <p:sp>
          <p:nvSpPr>
            <p:cNvPr id="76805" name="AutoShape 5"/>
            <p:cNvSpPr>
              <a:spLocks noChangeArrowheads="1"/>
            </p:cNvSpPr>
            <p:nvPr/>
          </p:nvSpPr>
          <p:spPr bwMode="auto">
            <a:xfrm>
              <a:off x="431" y="3158"/>
              <a:ext cx="5125" cy="499"/>
            </a:xfrm>
            <a:prstGeom prst="rightArrow">
              <a:avLst>
                <a:gd name="adj1" fmla="val 50000"/>
                <a:gd name="adj2" fmla="val 256764"/>
              </a:avLst>
            </a:prstGeom>
            <a:solidFill>
              <a:schemeClr val="accent1">
                <a:alpha val="25098"/>
              </a:schemeClr>
            </a:solidFill>
            <a:ln w="9525">
              <a:solidFill>
                <a:schemeClr val="tx1"/>
              </a:solidFill>
              <a:miter lim="800000"/>
              <a:headEnd/>
              <a:tailEnd/>
            </a:ln>
          </p:spPr>
          <p:txBody>
            <a:bodyPr wrap="none"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pic>
          <p:nvPicPr>
            <p:cNvPr id="76806" name="Picture 6"/>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612" y="3294"/>
              <a:ext cx="4309" cy="23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spTree>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Rectangle 2"/>
          <p:cNvSpPr>
            <a:spLocks noGrp="1" noChangeArrowheads="1"/>
          </p:cNvSpPr>
          <p:nvPr>
            <p:ph type="title" idx="4294967295"/>
          </p:nvPr>
        </p:nvSpPr>
        <p:spPr>
          <a:xfrm>
            <a:off x="457200" y="2057400"/>
            <a:ext cx="8382000" cy="2087563"/>
          </a:xfrm>
        </p:spPr>
        <p:txBody>
          <a:bodyPr/>
          <a:lstStyle/>
          <a:p>
            <a:r>
              <a:rPr lang="en-US" altLang="en-US" smtClean="0"/>
              <a:t>Gr</a:t>
            </a:r>
            <a:r>
              <a:rPr lang="lt-LT" altLang="en-US" smtClean="0"/>
              <a:t>ęsiantis perversmas medicinoje:</a:t>
            </a:r>
            <a:endParaRPr lang="en-GB" altLang="en-US" smtClean="0"/>
          </a:p>
        </p:txBody>
      </p:sp>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Rectangle 2"/>
          <p:cNvSpPr>
            <a:spLocks noGrp="1" noChangeArrowheads="1"/>
          </p:cNvSpPr>
          <p:nvPr>
            <p:ph type="title" idx="4294967295"/>
          </p:nvPr>
        </p:nvSpPr>
        <p:spPr/>
        <p:txBody>
          <a:bodyPr/>
          <a:lstStyle/>
          <a:p>
            <a:r>
              <a:rPr lang="en-US" altLang="en-US" smtClean="0"/>
              <a:t>Nano-ledas</a:t>
            </a:r>
            <a:r>
              <a:rPr lang="lt-LT" altLang="en-US" smtClean="0"/>
              <a:t> </a:t>
            </a:r>
            <a:r>
              <a:rPr lang="lt-LT" altLang="en-US" sz="2800" smtClean="0"/>
              <a:t>(2007)</a:t>
            </a:r>
            <a:r>
              <a:rPr lang="lt-LT" altLang="en-US" smtClean="0"/>
              <a:t> medicinai</a:t>
            </a:r>
          </a:p>
        </p:txBody>
      </p:sp>
      <p:pic>
        <p:nvPicPr>
          <p:cNvPr id="78851" name="Picture 3"/>
          <p:cNvPicPr>
            <a:picLocks noGrp="1" noChangeAspect="1" noChangeArrowheads="1"/>
          </p:cNvPicPr>
          <p:nvPr>
            <p:ph sz="half" idx="4294967295"/>
          </p:nvPr>
        </p:nvPicPr>
        <p:blipFill>
          <a:blip r:embed="rId2">
            <a:extLst>
              <a:ext uri="{28A0092B-C50C-407E-A947-70E740481C1C}">
                <a14:useLocalDpi xmlns:a14="http://schemas.microsoft.com/office/drawing/2010/main" val="0"/>
              </a:ext>
            </a:extLst>
          </a:blip>
          <a:srcRect l="2190" r="4379"/>
          <a:stretch>
            <a:fillRect/>
          </a:stretch>
        </p:blipFill>
        <p:spPr>
          <a:xfrm>
            <a:off x="0" y="1819275"/>
            <a:ext cx="6027738" cy="2695575"/>
          </a:xfrm>
          <a:noFill/>
        </p:spPr>
      </p:pic>
      <p:pic>
        <p:nvPicPr>
          <p:cNvPr id="78852" name="Picture 4"/>
          <p:cNvPicPr>
            <a:picLocks noGrp="1" noChangeAspect="1" noChangeArrowheads="1"/>
          </p:cNvPicPr>
          <p:nvPr>
            <p:ph sz="half" idx="4294967295"/>
          </p:nvPr>
        </p:nvPicPr>
        <p:blipFill>
          <a:blip r:embed="rId3">
            <a:extLst>
              <a:ext uri="{28A0092B-C50C-407E-A947-70E740481C1C}">
                <a14:useLocalDpi xmlns:a14="http://schemas.microsoft.com/office/drawing/2010/main" val="0"/>
              </a:ext>
            </a:extLst>
          </a:blip>
          <a:srcRect l="3537" r="4408"/>
          <a:stretch>
            <a:fillRect/>
          </a:stretch>
        </p:blipFill>
        <p:spPr>
          <a:xfrm>
            <a:off x="6121400" y="1677988"/>
            <a:ext cx="3022600" cy="2947987"/>
          </a:xfrm>
          <a:noFill/>
        </p:spPr>
      </p:pic>
      <p:sp>
        <p:nvSpPr>
          <p:cNvPr id="78853" name="Rectangle 5"/>
          <p:cNvSpPr>
            <a:spLocks noChangeArrowheads="1"/>
          </p:cNvSpPr>
          <p:nvPr/>
        </p:nvSpPr>
        <p:spPr bwMode="auto">
          <a:xfrm>
            <a:off x="468313" y="4724400"/>
            <a:ext cx="8351837" cy="825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1600"/>
              <a:t>Apskai</a:t>
            </a:r>
            <a:r>
              <a:rPr lang="lt-LT" altLang="en-US" sz="1600"/>
              <a:t>č</a:t>
            </a:r>
            <a:r>
              <a:rPr lang="en-US" altLang="en-US" sz="1600"/>
              <a:t>iuota ledo </a:t>
            </a:r>
            <a:r>
              <a:rPr lang="lt-LT" altLang="en-US" sz="1600"/>
              <a:t>tirpimo temperatūra ledo dvisluoksnėje sandaroje: a – grynas ledas, b – ledas ant deimanto padengto H atomais, c – ledas ant deimanto (C111) padengto Na atomais. PHYSICAL REVIEW E </a:t>
            </a:r>
            <a:r>
              <a:rPr lang="lt-LT" altLang="en-US" sz="1600" b="1"/>
              <a:t>76</a:t>
            </a:r>
            <a:r>
              <a:rPr lang="lt-LT" altLang="en-US" sz="1600"/>
              <a:t>, 2007; </a:t>
            </a:r>
            <a:r>
              <a:rPr lang="lt-LT" altLang="en-US" sz="1600" b="1"/>
              <a:t>RAPID COMMUNICATIONS</a:t>
            </a:r>
            <a:endParaRPr lang="lt-LT" altLang="en-US" sz="1600"/>
          </a:p>
        </p:txBody>
      </p:sp>
      <p:sp>
        <p:nvSpPr>
          <p:cNvPr id="78854" name="Rectangle 6"/>
          <p:cNvSpPr>
            <a:spLocks noChangeArrowheads="1"/>
          </p:cNvSpPr>
          <p:nvPr/>
        </p:nvSpPr>
        <p:spPr bwMode="auto">
          <a:xfrm>
            <a:off x="179388" y="5734050"/>
            <a:ext cx="8713787" cy="641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1800"/>
              <a:t>Tai reikalinga norint apsugoti žmogaus organus nuo medicininių prietaisų ir implantų poveikio audiniams ir sumažinti baltymų reakciją. </a:t>
            </a:r>
          </a:p>
        </p:txBody>
      </p:sp>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Rectangle 2"/>
          <p:cNvSpPr>
            <a:spLocks noGrp="1" noChangeArrowheads="1"/>
          </p:cNvSpPr>
          <p:nvPr>
            <p:ph type="title"/>
          </p:nvPr>
        </p:nvSpPr>
        <p:spPr>
          <a:xfrm>
            <a:off x="323850" y="2636838"/>
            <a:ext cx="8229600" cy="1143000"/>
          </a:xfrm>
        </p:spPr>
        <p:txBody>
          <a:bodyPr/>
          <a:lstStyle/>
          <a:p>
            <a:r>
              <a:rPr lang="lt-LT" altLang="en-US" smtClean="0"/>
              <a:t>Bionanotechnologijos kryptyje:</a:t>
            </a:r>
          </a:p>
        </p:txBody>
      </p:sp>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Rectangle 2"/>
          <p:cNvSpPr>
            <a:spLocks noGrp="1" noChangeArrowheads="1"/>
          </p:cNvSpPr>
          <p:nvPr>
            <p:ph type="title" idx="4294967295"/>
          </p:nvPr>
        </p:nvSpPr>
        <p:spPr/>
        <p:txBody>
          <a:bodyPr/>
          <a:lstStyle/>
          <a:p>
            <a:endParaRPr lang="en-US" altLang="en-US" smtClean="0"/>
          </a:p>
        </p:txBody>
      </p:sp>
      <p:sp>
        <p:nvSpPr>
          <p:cNvPr id="80899" name="Rectangle 3"/>
          <p:cNvSpPr>
            <a:spLocks noGrp="1" noChangeArrowheads="1"/>
          </p:cNvSpPr>
          <p:nvPr>
            <p:ph type="body" idx="4294967295"/>
          </p:nvPr>
        </p:nvSpPr>
        <p:spPr/>
        <p:txBody>
          <a:bodyPr/>
          <a:lstStyle/>
          <a:p>
            <a:endParaRPr lang="en-US" altLang="en-US" smtClean="0"/>
          </a:p>
        </p:txBody>
      </p:sp>
      <p:pic>
        <p:nvPicPr>
          <p:cNvPr id="80900"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79388" y="260350"/>
            <a:ext cx="8489950" cy="636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Rectangle 2"/>
          <p:cNvSpPr>
            <a:spLocks noGrp="1" noChangeArrowheads="1"/>
          </p:cNvSpPr>
          <p:nvPr>
            <p:ph type="title" idx="4294967295"/>
          </p:nvPr>
        </p:nvSpPr>
        <p:spPr/>
        <p:txBody>
          <a:bodyPr/>
          <a:lstStyle/>
          <a:p>
            <a:endParaRPr lang="en-US" altLang="en-US" smtClean="0"/>
          </a:p>
        </p:txBody>
      </p:sp>
      <p:sp>
        <p:nvSpPr>
          <p:cNvPr id="81923" name="Rectangle 3"/>
          <p:cNvSpPr>
            <a:spLocks noGrp="1" noChangeArrowheads="1"/>
          </p:cNvSpPr>
          <p:nvPr>
            <p:ph type="body" idx="4294967295"/>
          </p:nvPr>
        </p:nvSpPr>
        <p:spPr/>
        <p:txBody>
          <a:bodyPr/>
          <a:lstStyle/>
          <a:p>
            <a:endParaRPr lang="en-US" altLang="en-US" smtClean="0"/>
          </a:p>
        </p:txBody>
      </p:sp>
      <p:pic>
        <p:nvPicPr>
          <p:cNvPr id="81924"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17488" y="115888"/>
            <a:ext cx="8675687" cy="6505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Rectangle 6"/>
          <p:cNvSpPr>
            <a:spLocks noChangeArrowheads="1"/>
          </p:cNvSpPr>
          <p:nvPr/>
        </p:nvSpPr>
        <p:spPr bwMode="auto">
          <a:xfrm>
            <a:off x="2438400" y="3429000"/>
            <a:ext cx="4052888" cy="701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4000">
                <a:solidFill>
                  <a:srgbClr val="FF0000"/>
                </a:solidFill>
              </a:rPr>
              <a:t>kietas vandenilis;</a:t>
            </a:r>
            <a:endParaRPr lang="en-GB" altLang="en-US" sz="4000">
              <a:solidFill>
                <a:srgbClr val="FF0000"/>
              </a:solidFill>
            </a:endParaRPr>
          </a:p>
        </p:txBody>
      </p:sp>
      <p:sp>
        <p:nvSpPr>
          <p:cNvPr id="83971" name="Rectangle 7"/>
          <p:cNvSpPr>
            <a:spLocks noGrp="1" noChangeArrowheads="1"/>
          </p:cNvSpPr>
          <p:nvPr>
            <p:ph type="title" idx="4294967295"/>
          </p:nvPr>
        </p:nvSpPr>
        <p:spPr>
          <a:xfrm>
            <a:off x="381000" y="838200"/>
            <a:ext cx="8229600" cy="1143000"/>
          </a:xfrm>
        </p:spPr>
        <p:txBody>
          <a:bodyPr/>
          <a:lstStyle/>
          <a:p>
            <a:r>
              <a:rPr lang="lt-LT" altLang="en-US" sz="4000" smtClean="0"/>
              <a:t>Svajonių medžiaga:</a:t>
            </a:r>
            <a:endParaRPr lang="en-GB" altLang="en-US" sz="4000" smtClean="0"/>
          </a:p>
        </p:txBody>
      </p:sp>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ChangeArrowheads="1"/>
          </p:cNvSpPr>
          <p:nvPr/>
        </p:nvSpPr>
        <p:spPr bwMode="auto">
          <a:xfrm>
            <a:off x="2663825" y="25400"/>
            <a:ext cx="4589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2400" b="1">
                <a:latin typeface="Times New Roman" pitchFamily="18" charset="0"/>
                <a:cs typeface="Arial" pitchFamily="34" charset="0"/>
              </a:rPr>
              <a:t>Kietas vandenilis</a:t>
            </a:r>
            <a:endParaRPr lang="en-GB" altLang="en-US" sz="4400">
              <a:solidFill>
                <a:schemeClr val="tx2"/>
              </a:solidFill>
              <a:latin typeface="Times New Roman" pitchFamily="18" charset="0"/>
              <a:cs typeface="Arial" pitchFamily="34" charset="0"/>
            </a:endParaRPr>
          </a:p>
        </p:txBody>
      </p:sp>
      <p:sp>
        <p:nvSpPr>
          <p:cNvPr id="84995" name="Text Box 3"/>
          <p:cNvSpPr txBox="1">
            <a:spLocks noChangeArrowheads="1"/>
          </p:cNvSpPr>
          <p:nvPr/>
        </p:nvSpPr>
        <p:spPr bwMode="auto">
          <a:xfrm>
            <a:off x="1524000" y="838200"/>
            <a:ext cx="7180263" cy="854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pPr>
            <a:r>
              <a:rPr lang="lt-LT" altLang="en-US" sz="2000">
                <a:latin typeface="Times New Roman" pitchFamily="18" charset="0"/>
                <a:cs typeface="Arial" pitchFamily="34" charset="0"/>
              </a:rPr>
              <a:t>Vandenilis   dėl stipraus kovalentinio ryšio sudaro molekulę </a:t>
            </a:r>
            <a:r>
              <a:rPr lang="lt-LT" altLang="en-US" sz="2000">
                <a:solidFill>
                  <a:srgbClr val="000000"/>
                </a:solidFill>
                <a:latin typeface="Times New Roman" pitchFamily="18" charset="0"/>
              </a:rPr>
              <a:t>H</a:t>
            </a:r>
            <a:r>
              <a:rPr lang="lt-LT" altLang="en-US" sz="2000" baseline="-30000">
                <a:solidFill>
                  <a:srgbClr val="000000"/>
                </a:solidFill>
                <a:latin typeface="Times New Roman" pitchFamily="18" charset="0"/>
              </a:rPr>
              <a:t>2</a:t>
            </a:r>
            <a:r>
              <a:rPr lang="lt-LT" altLang="en-US" sz="2000" baseline="-30000">
                <a:solidFill>
                  <a:srgbClr val="000000"/>
                </a:solidFill>
                <a:latin typeface="Times New Roman" pitchFamily="18" charset="0"/>
                <a:cs typeface="Arial" pitchFamily="34" charset="0"/>
              </a:rPr>
              <a:t>.</a:t>
            </a:r>
          </a:p>
          <a:p>
            <a:pPr algn="just" eaLnBrk="1" hangingPunct="1">
              <a:spcBef>
                <a:spcPct val="50000"/>
              </a:spcBef>
              <a:buFontTx/>
              <a:buNone/>
            </a:pPr>
            <a:r>
              <a:rPr lang="lt-LT" altLang="en-US" sz="2000">
                <a:solidFill>
                  <a:srgbClr val="000000"/>
                </a:solidFill>
                <a:latin typeface="Times New Roman" pitchFamily="18" charset="0"/>
              </a:rPr>
              <a:t>Šaldant H</a:t>
            </a:r>
            <a:r>
              <a:rPr lang="lt-LT" altLang="en-US" sz="2000" baseline="-30000">
                <a:solidFill>
                  <a:srgbClr val="000000"/>
                </a:solidFill>
                <a:latin typeface="Times New Roman" pitchFamily="18" charset="0"/>
              </a:rPr>
              <a:t>2</a:t>
            </a:r>
            <a:r>
              <a:rPr lang="lt-LT" altLang="en-US" sz="2000">
                <a:solidFill>
                  <a:srgbClr val="000000"/>
                </a:solidFill>
                <a:latin typeface="Times New Roman" pitchFamily="18" charset="0"/>
              </a:rPr>
              <a:t> suskystėja bei  sukietėja virsdamas </a:t>
            </a:r>
            <a:r>
              <a:rPr lang="lt-LT" altLang="en-US" sz="2000">
                <a:solidFill>
                  <a:srgbClr val="000000"/>
                </a:solidFill>
                <a:latin typeface="Times New Roman" pitchFamily="18" charset="0"/>
                <a:cs typeface="Arial" pitchFamily="34" charset="0"/>
              </a:rPr>
              <a:t>heksagoniniu </a:t>
            </a:r>
            <a:r>
              <a:rPr lang="lt-LT" altLang="en-US" sz="2000">
                <a:solidFill>
                  <a:srgbClr val="000000"/>
                </a:solidFill>
                <a:latin typeface="Times New Roman" pitchFamily="18" charset="0"/>
              </a:rPr>
              <a:t>kristalu </a:t>
            </a:r>
            <a:endParaRPr lang="en-GB" altLang="en-US" sz="2000">
              <a:solidFill>
                <a:srgbClr val="000000"/>
              </a:solidFill>
              <a:latin typeface="Times New Roman" pitchFamily="18" charset="0"/>
            </a:endParaRPr>
          </a:p>
        </p:txBody>
      </p:sp>
      <p:graphicFrame>
        <p:nvGraphicFramePr>
          <p:cNvPr id="84996" name="Object 4"/>
          <p:cNvGraphicFramePr>
            <a:graphicFrameLocks noChangeAspect="1"/>
          </p:cNvGraphicFramePr>
          <p:nvPr/>
        </p:nvGraphicFramePr>
        <p:xfrm>
          <a:off x="5410200" y="1905000"/>
          <a:ext cx="3429000" cy="3429000"/>
        </p:xfrm>
        <a:graphic>
          <a:graphicData uri="http://schemas.openxmlformats.org/presentationml/2006/ole">
            <mc:AlternateContent xmlns:mc="http://schemas.openxmlformats.org/markup-compatibility/2006">
              <mc:Choice xmlns:v="urn:schemas-microsoft-com:vml" Requires="v">
                <p:oleObj spid="_x0000_s85006" name="Photo Editor Photo" r:id="rId3" imgW="3048426" imgH="3048426" progId="MSPhotoEd.3">
                  <p:embed/>
                </p:oleObj>
              </mc:Choice>
              <mc:Fallback>
                <p:oleObj name="Photo Editor Photo" r:id="rId3" imgW="3048426" imgH="3048426" progId="MSPhotoEd.3">
                  <p:embed/>
                  <p:pic>
                    <p:nvPicPr>
                      <p:cNvPr id="0" name="Object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905000"/>
                        <a:ext cx="34290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oleObj>
              </mc:Fallback>
            </mc:AlternateContent>
          </a:graphicData>
        </a:graphic>
      </p:graphicFrame>
      <p:pic>
        <p:nvPicPr>
          <p:cNvPr id="84997" name="Picture 5" descr="density"/>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1905000"/>
            <a:ext cx="4575175" cy="34385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4998" name="Text Box 6"/>
          <p:cNvSpPr txBox="1">
            <a:spLocks noChangeArrowheads="1"/>
          </p:cNvSpPr>
          <p:nvPr/>
        </p:nvSpPr>
        <p:spPr bwMode="auto">
          <a:xfrm>
            <a:off x="304800" y="5334000"/>
            <a:ext cx="8686800" cy="10064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pPr>
            <a:r>
              <a:rPr lang="lt-LT" altLang="en-US" sz="2000">
                <a:solidFill>
                  <a:srgbClr val="FF3399"/>
                </a:solidFill>
                <a:latin typeface="Times New Roman" pitchFamily="18" charset="0"/>
                <a:cs typeface="Arial" pitchFamily="34" charset="0"/>
              </a:rPr>
              <a:t>Ilgametė viltis – tiek suslėgti vandenilį, kad jis “pamirštų” kovalentinio ryšį ir sudarytų metalinio tipo sandarą kaip kiti I grupes elementai (Li, K, Na ... </a:t>
            </a:r>
            <a:r>
              <a:rPr lang="lt-LT" altLang="en-US" sz="1200">
                <a:solidFill>
                  <a:srgbClr val="FF3399"/>
                </a:solidFill>
                <a:latin typeface="Times New Roman" pitchFamily="18" charset="0"/>
                <a:cs typeface="Arial" pitchFamily="34" charset="0"/>
              </a:rPr>
              <a:t>[kubinė gardelė]</a:t>
            </a:r>
            <a:r>
              <a:rPr lang="lt-LT" altLang="en-US" sz="2000">
                <a:solidFill>
                  <a:srgbClr val="FF3399"/>
                </a:solidFill>
                <a:latin typeface="Times New Roman" pitchFamily="18" charset="0"/>
                <a:cs typeface="Arial" pitchFamily="34" charset="0"/>
              </a:rPr>
              <a:t>). Tikimasi, kad toks metalas turėtų būti superlaidus kambario temperatūroje</a:t>
            </a:r>
            <a:r>
              <a:rPr lang="lt-LT" altLang="en-US" sz="2000" baseline="-30000">
                <a:solidFill>
                  <a:srgbClr val="FF3399"/>
                </a:solidFill>
                <a:latin typeface="Times New Roman" pitchFamily="18" charset="0"/>
                <a:cs typeface="Arial" pitchFamily="34" charset="0"/>
              </a:rPr>
              <a:t>. </a:t>
            </a:r>
            <a:endParaRPr lang="en-GB" altLang="en-US" sz="2000" baseline="-30000">
              <a:solidFill>
                <a:srgbClr val="FF3399"/>
              </a:solidFill>
              <a:latin typeface="Times New Roman" pitchFamily="18" charset="0"/>
              <a:cs typeface="Arial" pitchFamily="34" charset="0"/>
            </a:endParaRPr>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42" name="Picture 5" descr="P1010027"/>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716463" y="3644900"/>
            <a:ext cx="3959225" cy="2970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3" name="Picture 6" descr="P101002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3850" y="3500438"/>
            <a:ext cx="4032250" cy="3025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4" name="Picture 7" descr="P101008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32338" y="404813"/>
            <a:ext cx="4016375" cy="30114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245" name="Picture 9" descr="P101002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23850" y="404813"/>
            <a:ext cx="4062413" cy="3046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2"/>
          <p:cNvSpPr>
            <a:spLocks noChangeArrowheads="1"/>
          </p:cNvSpPr>
          <p:nvPr/>
        </p:nvSpPr>
        <p:spPr bwMode="auto">
          <a:xfrm>
            <a:off x="2663825" y="25400"/>
            <a:ext cx="4589463" cy="76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2400" b="1">
                <a:latin typeface="Times New Roman" pitchFamily="18" charset="0"/>
                <a:cs typeface="Arial" pitchFamily="34" charset="0"/>
              </a:rPr>
              <a:t>Kietas vandenilis</a:t>
            </a:r>
            <a:endParaRPr lang="en-GB" altLang="en-US" sz="4400">
              <a:solidFill>
                <a:schemeClr val="tx2"/>
              </a:solidFill>
              <a:latin typeface="Times New Roman" pitchFamily="18" charset="0"/>
              <a:cs typeface="Arial" pitchFamily="34" charset="0"/>
            </a:endParaRPr>
          </a:p>
        </p:txBody>
      </p:sp>
      <p:sp>
        <p:nvSpPr>
          <p:cNvPr id="86019" name="Text Box 3"/>
          <p:cNvSpPr txBox="1">
            <a:spLocks noChangeArrowheads="1"/>
          </p:cNvSpPr>
          <p:nvPr/>
        </p:nvSpPr>
        <p:spPr bwMode="auto">
          <a:xfrm>
            <a:off x="65088" y="762000"/>
            <a:ext cx="8926512" cy="915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pPr>
            <a:r>
              <a:rPr lang="lt-LT" altLang="en-US" sz="1800" b="1">
                <a:solidFill>
                  <a:srgbClr val="000000"/>
                </a:solidFill>
                <a:latin typeface="Times New Roman" pitchFamily="18" charset="0"/>
              </a:rPr>
              <a:t>Eksperimentiniai kieto H</a:t>
            </a:r>
            <a:r>
              <a:rPr lang="lt-LT" altLang="en-US" sz="1800" b="1" baseline="-25000">
                <a:solidFill>
                  <a:srgbClr val="000000"/>
                </a:solidFill>
                <a:latin typeface="Times New Roman" pitchFamily="18" charset="0"/>
                <a:cs typeface="Arial" pitchFamily="34" charset="0"/>
              </a:rPr>
              <a:t>2</a:t>
            </a:r>
            <a:r>
              <a:rPr lang="lt-LT" altLang="en-US" sz="1800" b="1">
                <a:solidFill>
                  <a:srgbClr val="000000"/>
                </a:solidFill>
                <a:latin typeface="Times New Roman" pitchFamily="18" charset="0"/>
              </a:rPr>
              <a:t> tyrimai esant 320 Gpa slėgiui numatė, kad jis turėtų virsti metaliniu pasiekus 450 Gpa slėgį, t.y., virš 4 mln. </a:t>
            </a:r>
            <a:r>
              <a:rPr lang="lt-LT" altLang="en-US" sz="1800" b="1">
                <a:solidFill>
                  <a:srgbClr val="000000"/>
                </a:solidFill>
                <a:latin typeface="Times New Roman" pitchFamily="18" charset="0"/>
                <a:cs typeface="Arial" pitchFamily="34" charset="0"/>
              </a:rPr>
              <a:t>kgcm</a:t>
            </a:r>
            <a:r>
              <a:rPr lang="lt-LT" altLang="en-US" sz="1800" b="1" baseline="30000">
                <a:solidFill>
                  <a:srgbClr val="000000"/>
                </a:solidFill>
                <a:latin typeface="Times New Roman" pitchFamily="18" charset="0"/>
                <a:cs typeface="Arial" pitchFamily="34" charset="0"/>
              </a:rPr>
              <a:t>2</a:t>
            </a:r>
            <a:r>
              <a:rPr lang="lt-LT" altLang="en-US" sz="1800" b="1">
                <a:solidFill>
                  <a:srgbClr val="000000"/>
                </a:solidFill>
                <a:latin typeface="Times New Roman" pitchFamily="18" charset="0"/>
                <a:cs typeface="Arial" pitchFamily="34" charset="0"/>
              </a:rPr>
              <a:t> </a:t>
            </a:r>
            <a:r>
              <a:rPr lang="lt-LT" altLang="en-US" sz="1800" b="1">
                <a:solidFill>
                  <a:srgbClr val="000000"/>
                </a:solidFill>
                <a:latin typeface="Times New Roman" pitchFamily="18" charset="0"/>
              </a:rPr>
              <a:t>. CEA (Prancūzija) mokslininkai jau pastebėjo, kad H</a:t>
            </a:r>
            <a:r>
              <a:rPr lang="lt-LT" altLang="en-US" sz="1800" b="1" baseline="-25000">
                <a:solidFill>
                  <a:srgbClr val="000000"/>
                </a:solidFill>
                <a:latin typeface="Times New Roman" pitchFamily="18" charset="0"/>
              </a:rPr>
              <a:t>2</a:t>
            </a:r>
            <a:r>
              <a:rPr lang="lt-LT" altLang="en-US" sz="1800" b="1">
                <a:solidFill>
                  <a:srgbClr val="000000"/>
                </a:solidFill>
                <a:latin typeface="Times New Roman" pitchFamily="18" charset="0"/>
              </a:rPr>
              <a:t> slegiamas jau tampa “tamsus”, t.y., prasideda fazinis virsmas.</a:t>
            </a:r>
            <a:endParaRPr lang="en-GB" altLang="en-US" sz="1800" b="1">
              <a:solidFill>
                <a:srgbClr val="000000"/>
              </a:solidFill>
              <a:latin typeface="Times New Roman" pitchFamily="18" charset="0"/>
            </a:endParaRPr>
          </a:p>
        </p:txBody>
      </p:sp>
      <p:sp>
        <p:nvSpPr>
          <p:cNvPr id="86020" name="Text Box 4"/>
          <p:cNvSpPr txBox="1">
            <a:spLocks noChangeArrowheads="1"/>
          </p:cNvSpPr>
          <p:nvPr/>
        </p:nvSpPr>
        <p:spPr bwMode="auto">
          <a:xfrm>
            <a:off x="155575" y="5087938"/>
            <a:ext cx="8534400" cy="11906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just" eaLnBrk="1" hangingPunct="1">
              <a:spcBef>
                <a:spcPct val="50000"/>
              </a:spcBef>
              <a:buFontTx/>
              <a:buNone/>
            </a:pPr>
            <a:r>
              <a:rPr lang="en-US" altLang="en-US" sz="1800">
                <a:solidFill>
                  <a:srgbClr val="FF3399"/>
                </a:solidFill>
                <a:latin typeface="Times New Roman" pitchFamily="18" charset="0"/>
              </a:rPr>
              <a:t>Livermoro Nacionalin4s laboratorijos (USA) mokslininkai pavert</a:t>
            </a:r>
            <a:r>
              <a:rPr lang="lt-LT" altLang="en-US" sz="1800">
                <a:solidFill>
                  <a:srgbClr val="FF3399"/>
                </a:solidFill>
                <a:latin typeface="Times New Roman" pitchFamily="18" charset="0"/>
                <a:cs typeface="Arial" pitchFamily="34" charset="0"/>
              </a:rPr>
              <a:t>ė</a:t>
            </a:r>
            <a:r>
              <a:rPr lang="en-US" altLang="en-US" sz="1800">
                <a:solidFill>
                  <a:srgbClr val="FF3399"/>
                </a:solidFill>
                <a:latin typeface="Times New Roman" pitchFamily="18" charset="0"/>
              </a:rPr>
              <a:t> </a:t>
            </a:r>
            <a:r>
              <a:rPr lang="lt-LT" altLang="en-US" sz="1800" b="1">
                <a:solidFill>
                  <a:srgbClr val="FF3399"/>
                </a:solidFill>
                <a:latin typeface="Times New Roman" pitchFamily="18" charset="0"/>
              </a:rPr>
              <a:t>H</a:t>
            </a:r>
            <a:r>
              <a:rPr lang="lt-LT" altLang="en-US" sz="1800" b="1" baseline="-25000">
                <a:solidFill>
                  <a:srgbClr val="FF3399"/>
                </a:solidFill>
                <a:latin typeface="Times New Roman" pitchFamily="18" charset="0"/>
              </a:rPr>
              <a:t>2</a:t>
            </a:r>
            <a:r>
              <a:rPr lang="en-GB" altLang="en-US" sz="1800">
                <a:solidFill>
                  <a:srgbClr val="FF3399"/>
                </a:solidFill>
                <a:latin typeface="Times New Roman" pitchFamily="18" charset="0"/>
              </a:rPr>
              <a:t> </a:t>
            </a:r>
            <a:r>
              <a:rPr lang="lt-LT" altLang="en-US" sz="1800">
                <a:solidFill>
                  <a:srgbClr val="FF3399"/>
                </a:solidFill>
                <a:latin typeface="Times New Roman" pitchFamily="18" charset="0"/>
                <a:cs typeface="Arial" pitchFamily="34" charset="0"/>
              </a:rPr>
              <a:t>metalu, slėgdami smūgio banga. Iš elektrinio laidumo matavimų nustatyta, kad esant 1,4 mln. </a:t>
            </a:r>
            <a:r>
              <a:rPr lang="lt-LT" altLang="en-US" sz="1800" b="1">
                <a:solidFill>
                  <a:srgbClr val="FF3399"/>
                </a:solidFill>
                <a:latin typeface="Times New Roman" pitchFamily="18" charset="0"/>
                <a:cs typeface="Arial" pitchFamily="34" charset="0"/>
              </a:rPr>
              <a:t>kgcm</a:t>
            </a:r>
            <a:r>
              <a:rPr lang="lt-LT" altLang="en-US" sz="1800" b="1" baseline="30000">
                <a:solidFill>
                  <a:srgbClr val="FF3399"/>
                </a:solidFill>
                <a:latin typeface="Times New Roman" pitchFamily="18" charset="0"/>
                <a:cs typeface="Arial" pitchFamily="34" charset="0"/>
              </a:rPr>
              <a:t>2</a:t>
            </a:r>
            <a:r>
              <a:rPr lang="lt-LT" altLang="en-US" sz="1800">
                <a:solidFill>
                  <a:srgbClr val="FF3399"/>
                </a:solidFill>
                <a:latin typeface="Times New Roman" pitchFamily="18" charset="0"/>
                <a:cs typeface="Arial" pitchFamily="34" charset="0"/>
              </a:rPr>
              <a:t> vyksta metalizacijos procesas, o H tankis 9 kartus viršija normalų, temperatūra tuo metu </a:t>
            </a:r>
            <a:r>
              <a:rPr lang="en-GB" altLang="en-US" sz="1800">
                <a:solidFill>
                  <a:srgbClr val="FF3399"/>
                </a:solidFill>
                <a:latin typeface="Times New Roman" pitchFamily="18" charset="0"/>
              </a:rPr>
              <a:t>3000 K. </a:t>
            </a:r>
            <a:r>
              <a:rPr lang="lt-LT" altLang="en-US" sz="1800">
                <a:solidFill>
                  <a:srgbClr val="FF3399"/>
                </a:solidFill>
                <a:latin typeface="Times New Roman" pitchFamily="18" charset="0"/>
                <a:cs typeface="Arial" pitchFamily="34" charset="0"/>
              </a:rPr>
              <a:t>Tokioje</a:t>
            </a:r>
            <a:r>
              <a:rPr lang="en-GB" altLang="en-US" sz="1800">
                <a:solidFill>
                  <a:srgbClr val="FF3399"/>
                </a:solidFill>
                <a:latin typeface="Times New Roman" pitchFamily="18" charset="0"/>
              </a:rPr>
              <a:t> temperat</a:t>
            </a:r>
            <a:r>
              <a:rPr lang="lt-LT" altLang="en-US" sz="1800">
                <a:solidFill>
                  <a:srgbClr val="FF3399"/>
                </a:solidFill>
                <a:latin typeface="Times New Roman" pitchFamily="18" charset="0"/>
                <a:cs typeface="Arial" pitchFamily="34" charset="0"/>
              </a:rPr>
              <a:t>ūroje H buvo skystas. Suslėgta fazė egzistavo mažiau už </a:t>
            </a:r>
            <a:r>
              <a:rPr lang="en-GB" altLang="en-US" sz="1800">
                <a:solidFill>
                  <a:srgbClr val="FF3399"/>
                </a:solidFill>
                <a:latin typeface="Times New Roman" pitchFamily="18" charset="0"/>
              </a:rPr>
              <a:t>mi</a:t>
            </a:r>
            <a:r>
              <a:rPr lang="lt-LT" altLang="en-US" sz="1800">
                <a:solidFill>
                  <a:srgbClr val="FF3399"/>
                </a:solidFill>
                <a:latin typeface="Times New Roman" pitchFamily="18" charset="0"/>
                <a:cs typeface="Arial" pitchFamily="34" charset="0"/>
              </a:rPr>
              <a:t>k</a:t>
            </a:r>
            <a:r>
              <a:rPr lang="en-GB" altLang="en-US" sz="1800">
                <a:solidFill>
                  <a:srgbClr val="FF3399"/>
                </a:solidFill>
                <a:latin typeface="Times New Roman" pitchFamily="18" charset="0"/>
              </a:rPr>
              <a:t>rose</a:t>
            </a:r>
            <a:r>
              <a:rPr lang="lt-LT" altLang="en-US" sz="1800">
                <a:solidFill>
                  <a:srgbClr val="FF3399"/>
                </a:solidFill>
                <a:latin typeface="Times New Roman" pitchFamily="18" charset="0"/>
                <a:cs typeface="Arial" pitchFamily="34" charset="0"/>
              </a:rPr>
              <a:t>kundę.</a:t>
            </a:r>
            <a:r>
              <a:rPr lang="en-GB" altLang="en-US" sz="1800">
                <a:solidFill>
                  <a:srgbClr val="FF3399"/>
                </a:solidFill>
                <a:latin typeface="Times New Roman" pitchFamily="18" charset="0"/>
              </a:rPr>
              <a:t> </a:t>
            </a:r>
          </a:p>
        </p:txBody>
      </p:sp>
      <p:pic>
        <p:nvPicPr>
          <p:cNvPr id="86021" name="Picture 5" descr="gasgunt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352800" y="1971675"/>
            <a:ext cx="5257800" cy="29146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nvGrpSpPr>
          <p:cNvPr id="86022" name="Group 6"/>
          <p:cNvGrpSpPr>
            <a:grpSpLocks/>
          </p:cNvGrpSpPr>
          <p:nvPr/>
        </p:nvGrpSpPr>
        <p:grpSpPr bwMode="auto">
          <a:xfrm>
            <a:off x="3721100" y="2868613"/>
            <a:ext cx="1701800" cy="1122362"/>
            <a:chOff x="-3" y="-3"/>
            <a:chExt cx="1072" cy="707"/>
          </a:xfrm>
        </p:grpSpPr>
        <p:grpSp>
          <p:nvGrpSpPr>
            <p:cNvPr id="86024" name="Group 7"/>
            <p:cNvGrpSpPr>
              <a:grpSpLocks/>
            </p:cNvGrpSpPr>
            <p:nvPr/>
          </p:nvGrpSpPr>
          <p:grpSpPr bwMode="auto">
            <a:xfrm>
              <a:off x="0" y="0"/>
              <a:ext cx="1066" cy="701"/>
              <a:chOff x="0" y="0"/>
              <a:chExt cx="1066" cy="701"/>
            </a:xfrm>
          </p:grpSpPr>
          <p:sp>
            <p:nvSpPr>
              <p:cNvPr id="86026" name="Rectangle 8"/>
              <p:cNvSpPr>
                <a:spLocks noChangeArrowheads="1"/>
              </p:cNvSpPr>
              <p:nvPr/>
            </p:nvSpPr>
            <p:spPr bwMode="auto">
              <a:xfrm>
                <a:off x="0" y="0"/>
                <a:ext cx="1066" cy="7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GB" altLang="en-US" sz="2400">
                    <a:latin typeface="Times New Roman" pitchFamily="18" charset="0"/>
                    <a:cs typeface="Arial" pitchFamily="34" charset="0"/>
                  </a:rPr>
                  <a:t>  </a:t>
                </a:r>
                <a:r>
                  <a:rPr lang="en-GB" altLang="en-US" sz="6700">
                    <a:latin typeface="Times New Roman" pitchFamily="18" charset="0"/>
                    <a:cs typeface="Arial" pitchFamily="34" charset="0"/>
                  </a:rPr>
                  <a:t> </a:t>
                </a:r>
                <a:r>
                  <a:rPr lang="en-GB" altLang="en-US" sz="2400">
                    <a:latin typeface="Times New Roman" pitchFamily="18" charset="0"/>
                    <a:cs typeface="Arial" pitchFamily="34" charset="0"/>
                  </a:rPr>
                  <a:t>               </a:t>
                </a:r>
              </a:p>
            </p:txBody>
          </p:sp>
          <p:sp>
            <p:nvSpPr>
              <p:cNvPr id="86027" name="Rectangle 9"/>
              <p:cNvSpPr>
                <a:spLocks noChangeArrowheads="1"/>
              </p:cNvSpPr>
              <p:nvPr/>
            </p:nvSpPr>
            <p:spPr bwMode="auto">
              <a:xfrm>
                <a:off x="0" y="0"/>
                <a:ext cx="1066" cy="701"/>
              </a:xfrm>
              <a:prstGeom prst="rect">
                <a:avLst/>
              </a:prstGeom>
              <a:noFill/>
              <a:ln w="7">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grpSp>
        <p:sp>
          <p:nvSpPr>
            <p:cNvPr id="86025" name="Rectangle 10"/>
            <p:cNvSpPr>
              <a:spLocks noChangeArrowheads="1"/>
            </p:cNvSpPr>
            <p:nvPr/>
          </p:nvSpPr>
          <p:spPr bwMode="auto">
            <a:xfrm>
              <a:off x="-3" y="-3"/>
              <a:ext cx="1072" cy="707"/>
            </a:xfrm>
            <a:prstGeom prst="rect">
              <a:avLst/>
            </a:prstGeom>
            <a:noFill/>
            <a:ln w="9525">
              <a:solidFill>
                <a:srgbClr val="A0A0A0"/>
              </a:solidFill>
              <a:miter lim="800000"/>
              <a:headEnd/>
              <a:tailEnd/>
            </a:ln>
            <a:extLst>
              <a:ext uri="{909E8E84-426E-40DD-AFC4-6F175D3DCCD1}">
                <a14:hiddenFill xmlns:a14="http://schemas.microsoft.com/office/drawing/2010/main">
                  <a:solidFill>
                    <a:srgbClr val="FFFFFF"/>
                  </a:solidFill>
                </a14:hiddenFill>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grpSp>
      <p:pic>
        <p:nvPicPr>
          <p:cNvPr id="86023" name="Picture 11" descr="MetallicHydroge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2286000"/>
            <a:ext cx="3200400" cy="27511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2"/>
          <p:cNvSpPr>
            <a:spLocks noGrp="1" noChangeArrowheads="1"/>
          </p:cNvSpPr>
          <p:nvPr>
            <p:ph type="title" idx="4294967295"/>
          </p:nvPr>
        </p:nvSpPr>
        <p:spPr>
          <a:xfrm>
            <a:off x="827088" y="228600"/>
            <a:ext cx="7921625" cy="609600"/>
          </a:xfrm>
        </p:spPr>
        <p:txBody>
          <a:bodyPr/>
          <a:lstStyle/>
          <a:p>
            <a:r>
              <a:rPr lang="en-US" altLang="en-US" sz="3200" smtClean="0"/>
              <a:t>Supertakumas</a:t>
            </a:r>
            <a:endParaRPr lang="en-GB" altLang="en-US" sz="2400" smtClean="0">
              <a:latin typeface="Times New Roman" pitchFamily="18" charset="0"/>
            </a:endParaRPr>
          </a:p>
        </p:txBody>
      </p:sp>
      <p:sp>
        <p:nvSpPr>
          <p:cNvPr id="87043" name="Rectangle 3"/>
          <p:cNvSpPr>
            <a:spLocks noGrp="1" noChangeArrowheads="1"/>
          </p:cNvSpPr>
          <p:nvPr>
            <p:ph type="body" sz="half" idx="4294967295"/>
          </p:nvPr>
        </p:nvSpPr>
        <p:spPr>
          <a:xfrm>
            <a:off x="104775" y="3962400"/>
            <a:ext cx="4433888" cy="685800"/>
          </a:xfrm>
        </p:spPr>
        <p:txBody>
          <a:bodyPr/>
          <a:lstStyle/>
          <a:p>
            <a:pPr marL="0" indent="0">
              <a:lnSpc>
                <a:spcPct val="80000"/>
              </a:lnSpc>
              <a:buFontTx/>
              <a:buNone/>
            </a:pPr>
            <a:r>
              <a:rPr lang="lt-LT" altLang="en-US" sz="2400" smtClean="0">
                <a:latin typeface="CMR9" charset="0"/>
              </a:rPr>
              <a:t>Slėgio priklausomybės nuo </a:t>
            </a:r>
            <a:r>
              <a:rPr lang="en-US" altLang="en-US" sz="2400" smtClean="0">
                <a:latin typeface="CMR9" charset="0"/>
              </a:rPr>
              <a:t>T </a:t>
            </a:r>
            <a:r>
              <a:rPr lang="en-GB" altLang="en-US" sz="2400" smtClean="0">
                <a:latin typeface="CMR9" charset="0"/>
              </a:rPr>
              <a:t> </a:t>
            </a:r>
            <a:r>
              <a:rPr lang="lt-LT" altLang="en-US" sz="2400" smtClean="0">
                <a:latin typeface="CMR9" charset="0"/>
              </a:rPr>
              <a:t>fazinė diagrama</a:t>
            </a:r>
            <a:r>
              <a:rPr lang="en-GB" altLang="en-US" sz="2400" smtClean="0">
                <a:latin typeface="CMR9" charset="0"/>
              </a:rPr>
              <a:t> </a:t>
            </a:r>
            <a:r>
              <a:rPr lang="en-GB" altLang="en-US" sz="2400" baseline="30000" smtClean="0">
                <a:latin typeface="CMR6" charset="0"/>
              </a:rPr>
              <a:t>4</a:t>
            </a:r>
            <a:r>
              <a:rPr lang="en-GB" altLang="en-US" sz="2400" smtClean="0">
                <a:latin typeface="CMR9" charset="0"/>
              </a:rPr>
              <a:t>He; </a:t>
            </a:r>
            <a:endParaRPr lang="en-GB" altLang="en-US" sz="2400" smtClean="0"/>
          </a:p>
        </p:txBody>
      </p:sp>
      <p:sp>
        <p:nvSpPr>
          <p:cNvPr id="87044" name="Rectangle 4"/>
          <p:cNvSpPr>
            <a:spLocks noChangeArrowheads="1"/>
          </p:cNvSpPr>
          <p:nvPr/>
        </p:nvSpPr>
        <p:spPr bwMode="auto">
          <a:xfrm>
            <a:off x="2114550" y="1509713"/>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pic>
        <p:nvPicPr>
          <p:cNvPr id="87045" name="Picture 6"/>
          <p:cNvPicPr>
            <a:picLocks noGrp="1" noChangeAspect="1" noChangeArrowheads="1"/>
          </p:cNvPicPr>
          <p:nvPr>
            <p:ph type="clipArt" sz="half" idx="4294967295"/>
          </p:nvPr>
        </p:nvPicPr>
        <p:blipFill>
          <a:blip r:embed="rId2">
            <a:extLst>
              <a:ext uri="{28A0092B-C50C-407E-A947-70E740481C1C}">
                <a14:useLocalDpi xmlns:a14="http://schemas.microsoft.com/office/drawing/2010/main" val="0"/>
              </a:ext>
            </a:extLst>
          </a:blip>
          <a:srcRect/>
          <a:stretch>
            <a:fillRect/>
          </a:stretch>
        </p:blipFill>
        <p:spPr>
          <a:xfrm>
            <a:off x="1547813" y="1557338"/>
            <a:ext cx="2736850" cy="2379662"/>
          </a:xfrm>
        </p:spPr>
      </p:pic>
      <p:sp>
        <p:nvSpPr>
          <p:cNvPr id="87046" name="Rectangle 7"/>
          <p:cNvSpPr>
            <a:spLocks noChangeArrowheads="1"/>
          </p:cNvSpPr>
          <p:nvPr/>
        </p:nvSpPr>
        <p:spPr bwMode="auto">
          <a:xfrm>
            <a:off x="6156325" y="3429000"/>
            <a:ext cx="2987675" cy="1295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buFontTx/>
              <a:buNone/>
            </a:pPr>
            <a:r>
              <a:rPr lang="lt-LT" altLang="en-US" sz="2000" baseline="30000">
                <a:cs typeface="Arial" pitchFamily="34" charset="0"/>
              </a:rPr>
              <a:t>4</a:t>
            </a:r>
            <a:r>
              <a:rPr lang="en-GB" altLang="en-US" sz="2000">
                <a:latin typeface="CMR9" charset="0"/>
                <a:cs typeface="Arial" pitchFamily="34" charset="0"/>
              </a:rPr>
              <a:t>He</a:t>
            </a:r>
            <a:r>
              <a:rPr lang="lt-LT" altLang="en-US" sz="2000">
                <a:cs typeface="Arial" pitchFamily="34" charset="0"/>
              </a:rPr>
              <a:t> tampa supertakus – atrasta 1930 m. atrado P.Kapica. Jam Nobelio premija suteikta 1978 m. </a:t>
            </a:r>
            <a:endParaRPr lang="en-GB" altLang="en-US" sz="2000">
              <a:latin typeface="CMR9" charset="0"/>
              <a:cs typeface="Arial" pitchFamily="34" charset="0"/>
            </a:endParaRPr>
          </a:p>
        </p:txBody>
      </p:sp>
      <p:pic>
        <p:nvPicPr>
          <p:cNvPr id="87047" name="Picture 11" descr="pi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4724400"/>
            <a:ext cx="1158875" cy="1524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8" name="Picture 17" descr="helium"/>
          <p:cNvPicPr>
            <a:picLocks noChangeAspect="1" noChangeArrowheads="1"/>
          </p:cNvPicPr>
          <p:nvPr/>
        </p:nvPicPr>
        <p:blipFill>
          <a:blip r:embed="rId4">
            <a:extLst>
              <a:ext uri="{28A0092B-C50C-407E-A947-70E740481C1C}">
                <a14:useLocalDpi xmlns:a14="http://schemas.microsoft.com/office/drawing/2010/main" val="0"/>
              </a:ext>
            </a:extLst>
          </a:blip>
          <a:srcRect r="52721"/>
          <a:stretch>
            <a:fillRect/>
          </a:stretch>
        </p:blipFill>
        <p:spPr bwMode="auto">
          <a:xfrm>
            <a:off x="3995738" y="836613"/>
            <a:ext cx="1296987"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49" name="Picture 20" descr="Lev Davidovich Landau"/>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79388" y="476250"/>
            <a:ext cx="1120775" cy="1582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0" name="Text Box 21"/>
          <p:cNvSpPr txBox="1">
            <a:spLocks noChangeArrowheads="1"/>
          </p:cNvSpPr>
          <p:nvPr/>
        </p:nvSpPr>
        <p:spPr bwMode="auto">
          <a:xfrm>
            <a:off x="87313" y="2008188"/>
            <a:ext cx="13779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a:t>Lev Landau</a:t>
            </a:r>
          </a:p>
          <a:p>
            <a:pPr eaLnBrk="1" hangingPunct="1"/>
            <a:r>
              <a:rPr lang="lt-LT" altLang="en-US"/>
              <a:t>1962 m.</a:t>
            </a:r>
          </a:p>
        </p:txBody>
      </p:sp>
      <p:pic>
        <p:nvPicPr>
          <p:cNvPr id="17427"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50825" y="2636838"/>
            <a:ext cx="103822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 name="Picture 19"/>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380288" y="5013325"/>
            <a:ext cx="1038225" cy="1058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7053" name="Picture 25" descr="Pyotr Leonidovich Kapits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77050" y="1125538"/>
            <a:ext cx="1543050" cy="2162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7054" name="Rectangle 26"/>
          <p:cNvSpPr>
            <a:spLocks noChangeArrowheads="1"/>
          </p:cNvSpPr>
          <p:nvPr/>
        </p:nvSpPr>
        <p:spPr bwMode="auto">
          <a:xfrm>
            <a:off x="2916238" y="5734050"/>
            <a:ext cx="38433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2400" b="1">
                <a:solidFill>
                  <a:schemeClr val="tx2"/>
                </a:solidFill>
              </a:rPr>
              <a:t>(LHC magnetų šaldymas)</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par>
                                <p:cTn id="8" presetID="8" presetClass="entr" presetSubtype="16" fill="hold" nodeType="withEffect">
                                  <p:stCondLst>
                                    <p:cond delay="0"/>
                                  </p:stCondLst>
                                  <p:childTnLst>
                                    <p:set>
                                      <p:cBhvr>
                                        <p:cTn id="9" dur="1" fill="hold">
                                          <p:stCondLst>
                                            <p:cond delay="0"/>
                                          </p:stCondLst>
                                        </p:cTn>
                                        <p:tgtEl>
                                          <p:spTgt spid="2"/>
                                        </p:tgtEl>
                                        <p:attrNameLst>
                                          <p:attrName>style.visibility</p:attrName>
                                        </p:attrNameLst>
                                      </p:cBhvr>
                                      <p:to>
                                        <p:strVal val="visible"/>
                                      </p:to>
                                    </p:set>
                                    <p:animEffect transition="in" filter="diamond(in)">
                                      <p:cBhvr>
                                        <p:cTn id="10" dur="20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ChangeArrowheads="1"/>
          </p:cNvSpPr>
          <p:nvPr>
            <p:ph type="title" idx="4294967295"/>
          </p:nvPr>
        </p:nvSpPr>
        <p:spPr>
          <a:xfrm>
            <a:off x="827088" y="228600"/>
            <a:ext cx="7921625" cy="609600"/>
          </a:xfrm>
        </p:spPr>
        <p:txBody>
          <a:bodyPr/>
          <a:lstStyle/>
          <a:p>
            <a:r>
              <a:rPr lang="en-US" altLang="en-US" sz="3200" smtClean="0"/>
              <a:t>Supertakumas</a:t>
            </a:r>
            <a:r>
              <a:rPr lang="lt-LT" altLang="en-US" sz="3200" smtClean="0"/>
              <a:t> </a:t>
            </a:r>
            <a:r>
              <a:rPr lang="lt-LT" altLang="en-US" sz="2400" smtClean="0">
                <a:latin typeface="Times New Roman" pitchFamily="18" charset="0"/>
              </a:rPr>
              <a:t>(Helio molekulė)</a:t>
            </a:r>
            <a:endParaRPr lang="en-GB" altLang="en-US" sz="2400" smtClean="0">
              <a:latin typeface="Times New Roman" pitchFamily="18" charset="0"/>
            </a:endParaRPr>
          </a:p>
        </p:txBody>
      </p:sp>
      <p:pic>
        <p:nvPicPr>
          <p:cNvPr id="88067"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56100" y="1484313"/>
            <a:ext cx="3448050" cy="2436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68" name="Rectangle 7"/>
          <p:cNvSpPr>
            <a:spLocks noChangeArrowheads="1"/>
          </p:cNvSpPr>
          <p:nvPr/>
        </p:nvSpPr>
        <p:spPr bwMode="auto">
          <a:xfrm>
            <a:off x="4140200" y="4076700"/>
            <a:ext cx="4772025" cy="685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buFontTx/>
              <a:buNone/>
            </a:pPr>
            <a:r>
              <a:rPr lang="lt-LT" altLang="en-US" sz="2000">
                <a:latin typeface="CMR9" charset="0"/>
                <a:cs typeface="Arial" pitchFamily="34" charset="0"/>
              </a:rPr>
              <a:t>Slėgio priklausomybės nuo </a:t>
            </a:r>
            <a:r>
              <a:rPr lang="en-US" altLang="en-US" sz="2000">
                <a:latin typeface="CMR9" charset="0"/>
                <a:cs typeface="Arial" pitchFamily="34" charset="0"/>
              </a:rPr>
              <a:t>T </a:t>
            </a:r>
            <a:r>
              <a:rPr lang="en-GB" altLang="en-US" sz="2000">
                <a:latin typeface="CMR9" charset="0"/>
                <a:cs typeface="Arial" pitchFamily="34" charset="0"/>
              </a:rPr>
              <a:t> </a:t>
            </a:r>
            <a:r>
              <a:rPr lang="lt-LT" altLang="en-US" sz="2000">
                <a:latin typeface="CMR9" charset="0"/>
                <a:cs typeface="Arial" pitchFamily="34" charset="0"/>
              </a:rPr>
              <a:t>fazinė diagrama</a:t>
            </a:r>
            <a:r>
              <a:rPr lang="en-GB" altLang="en-US" sz="2000">
                <a:latin typeface="CMR9" charset="0"/>
                <a:cs typeface="Arial" pitchFamily="34" charset="0"/>
              </a:rPr>
              <a:t> </a:t>
            </a:r>
            <a:r>
              <a:rPr lang="lt-LT" altLang="en-US" sz="2000" baseline="30000">
                <a:latin typeface="CMR6" charset="0"/>
                <a:cs typeface="Arial" pitchFamily="34" charset="0"/>
              </a:rPr>
              <a:t>3</a:t>
            </a:r>
            <a:r>
              <a:rPr lang="en-GB" altLang="en-US" sz="2000">
                <a:latin typeface="CMR9" charset="0"/>
                <a:cs typeface="Arial" pitchFamily="34" charset="0"/>
              </a:rPr>
              <a:t>He; </a:t>
            </a:r>
            <a:r>
              <a:rPr lang="lt-LT" altLang="en-US" sz="2000" baseline="-25000">
                <a:latin typeface="CMR9" charset="0"/>
                <a:cs typeface="Arial" pitchFamily="34" charset="0"/>
              </a:rPr>
              <a:t>logaritminė temperatūros skalė</a:t>
            </a:r>
            <a:r>
              <a:rPr lang="en-GB" altLang="en-US" sz="2000">
                <a:latin typeface="CMR9" charset="0"/>
                <a:cs typeface="Arial" pitchFamily="34" charset="0"/>
              </a:rPr>
              <a:t>.</a:t>
            </a:r>
          </a:p>
        </p:txBody>
      </p:sp>
      <p:pic>
        <p:nvPicPr>
          <p:cNvPr id="88069" name="Picture 12" descr="superflui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92950" y="4941888"/>
            <a:ext cx="1331913" cy="1684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0" name="Picture 17" descr="helium"/>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95738" y="836613"/>
            <a:ext cx="2743200" cy="5603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1" name="Text Box 13"/>
          <p:cNvSpPr txBox="1">
            <a:spLocks noChangeArrowheads="1"/>
          </p:cNvSpPr>
          <p:nvPr/>
        </p:nvSpPr>
        <p:spPr bwMode="auto">
          <a:xfrm>
            <a:off x="87313" y="2008188"/>
            <a:ext cx="360045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a:t>D.Lee, D.Osheroff, R.Richardson </a:t>
            </a:r>
          </a:p>
          <a:p>
            <a:pPr eaLnBrk="1" hangingPunct="1"/>
            <a:r>
              <a:rPr lang="lt-LT" altLang="en-US"/>
              <a:t>1996 m.</a:t>
            </a:r>
          </a:p>
        </p:txBody>
      </p:sp>
      <p:pic>
        <p:nvPicPr>
          <p:cNvPr id="17427" name="Picture 19"/>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2636838"/>
            <a:ext cx="1038225" cy="10588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3" name="Picture 13" descr="whirlpools"/>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2411413" y="5013325"/>
            <a:ext cx="2057400" cy="15875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88074" name="Rectangle 16"/>
          <p:cNvSpPr>
            <a:spLocks noChangeArrowheads="1"/>
          </p:cNvSpPr>
          <p:nvPr/>
        </p:nvSpPr>
        <p:spPr bwMode="auto">
          <a:xfrm>
            <a:off x="1187450" y="4618038"/>
            <a:ext cx="2024063"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b="1"/>
              <a:t>Anthony J. Leggett</a:t>
            </a:r>
          </a:p>
          <a:p>
            <a:pPr eaLnBrk="1" hangingPunct="1"/>
            <a:r>
              <a:rPr lang="lt-LT" altLang="en-US" sz="1600" b="1"/>
              <a:t>2003 m.</a:t>
            </a:r>
            <a:r>
              <a:rPr lang="lt-LT" altLang="en-US" sz="1600"/>
              <a:t> </a:t>
            </a:r>
          </a:p>
        </p:txBody>
      </p:sp>
      <p:pic>
        <p:nvPicPr>
          <p:cNvPr id="88075" name="Picture 18" descr="Anthony J. Leggett"/>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979613" y="2997200"/>
            <a:ext cx="1079500" cy="15128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6" name="Picture 20" descr="David M. Lee"/>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07950" y="836613"/>
            <a:ext cx="876300" cy="1238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7" name="Picture 22" descr="Douglas D. Osheroff"/>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16013" y="836613"/>
            <a:ext cx="873125" cy="12239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8078" name="Picture 24" descr="Robert C. Richardson"/>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2124075" y="836613"/>
            <a:ext cx="874713" cy="12255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8" presetClass="entr" presetSubtype="16" fill="hold" nodeType="withEffect">
                                  <p:stCondLst>
                                    <p:cond delay="0"/>
                                  </p:stCondLst>
                                  <p:childTnLst>
                                    <p:set>
                                      <p:cBhvr>
                                        <p:cTn id="6" dur="1" fill="hold">
                                          <p:stCondLst>
                                            <p:cond delay="0"/>
                                          </p:stCondLst>
                                        </p:cTn>
                                        <p:tgtEl>
                                          <p:spTgt spid="17427"/>
                                        </p:tgtEl>
                                        <p:attrNameLst>
                                          <p:attrName>style.visibility</p:attrName>
                                        </p:attrNameLst>
                                      </p:cBhvr>
                                      <p:to>
                                        <p:strVal val="visible"/>
                                      </p:to>
                                    </p:set>
                                    <p:animEffect transition="in" filter="diamond(in)">
                                      <p:cBhvr>
                                        <p:cTn id="7" dur="2000"/>
                                        <p:tgtEl>
                                          <p:spTgt spid="1742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2"/>
          <p:cNvSpPr>
            <a:spLocks noGrp="1" noChangeArrowheads="1"/>
          </p:cNvSpPr>
          <p:nvPr>
            <p:ph type="title"/>
          </p:nvPr>
        </p:nvSpPr>
        <p:spPr/>
        <p:txBody>
          <a:bodyPr/>
          <a:lstStyle/>
          <a:p>
            <a:r>
              <a:rPr lang="lt-LT" altLang="en-US" smtClean="0"/>
              <a:t>Superlaidumas</a:t>
            </a:r>
          </a:p>
        </p:txBody>
      </p:sp>
      <p:sp>
        <p:nvSpPr>
          <p:cNvPr id="89091" name="Rectangle 4"/>
          <p:cNvSpPr>
            <a:spLocks noChangeArrowheads="1"/>
          </p:cNvSpPr>
          <p:nvPr/>
        </p:nvSpPr>
        <p:spPr bwMode="auto">
          <a:xfrm>
            <a:off x="0" y="2636838"/>
            <a:ext cx="4787900" cy="641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a:t>1911 m. olandas H.Kamerlingh Onnes atrado efektą, Nobelio premija 1913 m.</a:t>
            </a:r>
          </a:p>
        </p:txBody>
      </p:sp>
      <p:pic>
        <p:nvPicPr>
          <p:cNvPr id="107526" name="Picture 6" descr="Vitaly L. Ginzbur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0825" y="3357563"/>
            <a:ext cx="1333500" cy="18859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3" name="Picture 8" descr="Heike Kamerlingh Onne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1196975"/>
            <a:ext cx="925512" cy="13096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0" name="Picture 10" descr="John Bardee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6550" y="1196975"/>
            <a:ext cx="1027113"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2" name="Picture 12" descr="Leon Neil Coop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13538" y="1196975"/>
            <a:ext cx="10271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07534" name="Picture 14" descr="John Robert Schrieffer"/>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008938" y="1196975"/>
            <a:ext cx="1027112" cy="14398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7535" name="Rectangle 15"/>
          <p:cNvSpPr>
            <a:spLocks noChangeArrowheads="1"/>
          </p:cNvSpPr>
          <p:nvPr/>
        </p:nvSpPr>
        <p:spPr bwMode="auto">
          <a:xfrm>
            <a:off x="5364163" y="2924175"/>
            <a:ext cx="3590925" cy="915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r>
              <a:rPr lang="lt-LT" altLang="en-US"/>
              <a:t>J.Bardeen, L.Cooper R.Schrieffer (Nobelio premija1972) Skūrė teoriją paaiškinančia efektą</a:t>
            </a:r>
          </a:p>
        </p:txBody>
      </p:sp>
      <p:sp>
        <p:nvSpPr>
          <p:cNvPr id="107536" name="Rectangle 16"/>
          <p:cNvSpPr>
            <a:spLocks noChangeArrowheads="1"/>
          </p:cNvSpPr>
          <p:nvPr/>
        </p:nvSpPr>
        <p:spPr bwMode="auto">
          <a:xfrm>
            <a:off x="0" y="5516563"/>
            <a:ext cx="4752975" cy="915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b="1"/>
              <a:t>Vitaly L. Ginzburg</a:t>
            </a:r>
            <a:r>
              <a:rPr lang="lt-LT" altLang="en-US"/>
              <a:t> </a:t>
            </a:r>
          </a:p>
          <a:p>
            <a:pPr eaLnBrk="1" hangingPunct="1"/>
            <a:r>
              <a:rPr lang="lt-LT" altLang="en-US"/>
              <a:t>1950 m. įrodė (sukūrė teoriją), kad gali būti ir nebijantys magnetinio lauko superlaidininkai</a:t>
            </a:r>
          </a:p>
        </p:txBody>
      </p:sp>
      <p:sp>
        <p:nvSpPr>
          <p:cNvPr id="107537" name="Text Box 17"/>
          <p:cNvSpPr txBox="1">
            <a:spLocks noChangeArrowheads="1"/>
          </p:cNvSpPr>
          <p:nvPr/>
        </p:nvSpPr>
        <p:spPr bwMode="auto">
          <a:xfrm>
            <a:off x="5435600" y="4724400"/>
            <a:ext cx="2825750" cy="1552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r>
              <a:rPr lang="lt-LT" altLang="en-US" sz="2400"/>
              <a:t>Sukurti ir plačiai naudojami superlaidūs magnetai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7530"/>
                                        </p:tgtEl>
                                        <p:attrNameLst>
                                          <p:attrName>style.visibility</p:attrName>
                                        </p:attrNameLst>
                                      </p:cBhvr>
                                      <p:to>
                                        <p:strVal val="visible"/>
                                      </p:to>
                                    </p:set>
                                    <p:animEffect transition="in" filter="diamond(in)">
                                      <p:cBhvr>
                                        <p:cTn id="7" dur="2000"/>
                                        <p:tgtEl>
                                          <p:spTgt spid="107530"/>
                                        </p:tgtEl>
                                      </p:cBhvr>
                                    </p:animEffect>
                                  </p:childTnLst>
                                </p:cTn>
                              </p:par>
                              <p:par>
                                <p:cTn id="8" presetID="8" presetClass="entr" presetSubtype="16" fill="hold" nodeType="withEffect">
                                  <p:stCondLst>
                                    <p:cond delay="0"/>
                                  </p:stCondLst>
                                  <p:childTnLst>
                                    <p:set>
                                      <p:cBhvr>
                                        <p:cTn id="9" dur="1" fill="hold">
                                          <p:stCondLst>
                                            <p:cond delay="0"/>
                                          </p:stCondLst>
                                        </p:cTn>
                                        <p:tgtEl>
                                          <p:spTgt spid="107532"/>
                                        </p:tgtEl>
                                        <p:attrNameLst>
                                          <p:attrName>style.visibility</p:attrName>
                                        </p:attrNameLst>
                                      </p:cBhvr>
                                      <p:to>
                                        <p:strVal val="visible"/>
                                      </p:to>
                                    </p:set>
                                    <p:animEffect transition="in" filter="diamond(in)">
                                      <p:cBhvr>
                                        <p:cTn id="10" dur="2000"/>
                                        <p:tgtEl>
                                          <p:spTgt spid="107532"/>
                                        </p:tgtEl>
                                      </p:cBhvr>
                                    </p:animEffect>
                                  </p:childTnLst>
                                </p:cTn>
                              </p:par>
                              <p:par>
                                <p:cTn id="11" presetID="8" presetClass="entr" presetSubtype="16" fill="hold" nodeType="withEffect">
                                  <p:stCondLst>
                                    <p:cond delay="0"/>
                                  </p:stCondLst>
                                  <p:childTnLst>
                                    <p:set>
                                      <p:cBhvr>
                                        <p:cTn id="12" dur="1" fill="hold">
                                          <p:stCondLst>
                                            <p:cond delay="0"/>
                                          </p:stCondLst>
                                        </p:cTn>
                                        <p:tgtEl>
                                          <p:spTgt spid="107534"/>
                                        </p:tgtEl>
                                        <p:attrNameLst>
                                          <p:attrName>style.visibility</p:attrName>
                                        </p:attrNameLst>
                                      </p:cBhvr>
                                      <p:to>
                                        <p:strVal val="visible"/>
                                      </p:to>
                                    </p:set>
                                    <p:animEffect transition="in" filter="diamond(in)">
                                      <p:cBhvr>
                                        <p:cTn id="13" dur="2000"/>
                                        <p:tgtEl>
                                          <p:spTgt spid="107534"/>
                                        </p:tgtEl>
                                      </p:cBhvr>
                                    </p:animEffect>
                                  </p:childTnLst>
                                </p:cTn>
                              </p:par>
                              <p:par>
                                <p:cTn id="14" presetID="8" presetClass="entr" presetSubtype="16" fill="hold" grpId="0" nodeType="withEffect">
                                  <p:stCondLst>
                                    <p:cond delay="0"/>
                                  </p:stCondLst>
                                  <p:childTnLst>
                                    <p:set>
                                      <p:cBhvr>
                                        <p:cTn id="15" dur="1" fill="hold">
                                          <p:stCondLst>
                                            <p:cond delay="0"/>
                                          </p:stCondLst>
                                        </p:cTn>
                                        <p:tgtEl>
                                          <p:spTgt spid="107535"/>
                                        </p:tgtEl>
                                        <p:attrNameLst>
                                          <p:attrName>style.visibility</p:attrName>
                                        </p:attrNameLst>
                                      </p:cBhvr>
                                      <p:to>
                                        <p:strVal val="visible"/>
                                      </p:to>
                                    </p:set>
                                    <p:animEffect transition="in" filter="diamond(in)">
                                      <p:cBhvr>
                                        <p:cTn id="16" dur="2000"/>
                                        <p:tgtEl>
                                          <p:spTgt spid="107535"/>
                                        </p:tgtEl>
                                      </p:cBhvr>
                                    </p:animEffect>
                                  </p:childTnLst>
                                </p:cTn>
                              </p:par>
                            </p:childTnLst>
                          </p:cTn>
                        </p:par>
                      </p:childTnLst>
                    </p:cTn>
                  </p:par>
                  <p:par>
                    <p:cTn id="17" fill="hold" nodeType="clickPar">
                      <p:stCondLst>
                        <p:cond delay="indefinite"/>
                      </p:stCondLst>
                      <p:childTnLst>
                        <p:par>
                          <p:cTn id="18" fill="hold" nodeType="withGroup">
                            <p:stCondLst>
                              <p:cond delay="0"/>
                            </p:stCondLst>
                            <p:childTnLst>
                              <p:par>
                                <p:cTn id="19" presetID="8" presetClass="entr" presetSubtype="16" fill="hold" nodeType="clickEffect">
                                  <p:stCondLst>
                                    <p:cond delay="0"/>
                                  </p:stCondLst>
                                  <p:childTnLst>
                                    <p:set>
                                      <p:cBhvr>
                                        <p:cTn id="20" dur="1" fill="hold">
                                          <p:stCondLst>
                                            <p:cond delay="0"/>
                                          </p:stCondLst>
                                        </p:cTn>
                                        <p:tgtEl>
                                          <p:spTgt spid="107526"/>
                                        </p:tgtEl>
                                        <p:attrNameLst>
                                          <p:attrName>style.visibility</p:attrName>
                                        </p:attrNameLst>
                                      </p:cBhvr>
                                      <p:to>
                                        <p:strVal val="visible"/>
                                      </p:to>
                                    </p:set>
                                    <p:animEffect transition="in" filter="diamond(in)">
                                      <p:cBhvr>
                                        <p:cTn id="21" dur="2000"/>
                                        <p:tgtEl>
                                          <p:spTgt spid="107526"/>
                                        </p:tgtEl>
                                      </p:cBhvr>
                                    </p:animEffect>
                                  </p:childTnLst>
                                </p:cTn>
                              </p:par>
                              <p:par>
                                <p:cTn id="22" presetID="8" presetClass="entr" presetSubtype="16" fill="hold" grpId="0" nodeType="withEffect">
                                  <p:stCondLst>
                                    <p:cond delay="0"/>
                                  </p:stCondLst>
                                  <p:childTnLst>
                                    <p:set>
                                      <p:cBhvr>
                                        <p:cTn id="23" dur="1" fill="hold">
                                          <p:stCondLst>
                                            <p:cond delay="0"/>
                                          </p:stCondLst>
                                        </p:cTn>
                                        <p:tgtEl>
                                          <p:spTgt spid="107536"/>
                                        </p:tgtEl>
                                        <p:attrNameLst>
                                          <p:attrName>style.visibility</p:attrName>
                                        </p:attrNameLst>
                                      </p:cBhvr>
                                      <p:to>
                                        <p:strVal val="visible"/>
                                      </p:to>
                                    </p:set>
                                    <p:animEffect transition="in" filter="diamond(in)">
                                      <p:cBhvr>
                                        <p:cTn id="24" dur="2000"/>
                                        <p:tgtEl>
                                          <p:spTgt spid="107536"/>
                                        </p:tgtEl>
                                      </p:cBhvr>
                                    </p:animEffect>
                                  </p:childTnLst>
                                </p:cTn>
                              </p:par>
                            </p:childTnLst>
                          </p:cTn>
                        </p:par>
                      </p:childTnLst>
                    </p:cTn>
                  </p:par>
                  <p:par>
                    <p:cTn id="25" fill="hold" nodeType="clickPar">
                      <p:stCondLst>
                        <p:cond delay="indefinite"/>
                      </p:stCondLst>
                      <p:childTnLst>
                        <p:par>
                          <p:cTn id="26" fill="hold" nodeType="withGroup">
                            <p:stCondLst>
                              <p:cond delay="0"/>
                            </p:stCondLst>
                            <p:childTnLst>
                              <p:par>
                                <p:cTn id="27" presetID="5" presetClass="entr" presetSubtype="10" fill="hold" grpId="0" nodeType="clickEffect">
                                  <p:stCondLst>
                                    <p:cond delay="0"/>
                                  </p:stCondLst>
                                  <p:childTnLst>
                                    <p:set>
                                      <p:cBhvr>
                                        <p:cTn id="28" dur="1" fill="hold">
                                          <p:stCondLst>
                                            <p:cond delay="0"/>
                                          </p:stCondLst>
                                        </p:cTn>
                                        <p:tgtEl>
                                          <p:spTgt spid="107537"/>
                                        </p:tgtEl>
                                        <p:attrNameLst>
                                          <p:attrName>style.visibility</p:attrName>
                                        </p:attrNameLst>
                                      </p:cBhvr>
                                      <p:to>
                                        <p:strVal val="visible"/>
                                      </p:to>
                                    </p:set>
                                    <p:animEffect transition="in" filter="checkerboard(across)">
                                      <p:cBhvr>
                                        <p:cTn id="29" dur="500"/>
                                        <p:tgtEl>
                                          <p:spTgt spid="10753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7535" grpId="0"/>
      <p:bldP spid="107536" grpId="0"/>
      <p:bldP spid="107537" grpId="0"/>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2"/>
          <p:cNvSpPr>
            <a:spLocks noGrp="1" noChangeArrowheads="1"/>
          </p:cNvSpPr>
          <p:nvPr>
            <p:ph type="title"/>
          </p:nvPr>
        </p:nvSpPr>
        <p:spPr/>
        <p:txBody>
          <a:bodyPr/>
          <a:lstStyle/>
          <a:p>
            <a:r>
              <a:rPr lang="lt-LT" altLang="en-US" sz="4000" smtClean="0"/>
              <a:t>Superlaidumas </a:t>
            </a:r>
            <a:r>
              <a:rPr lang="lt-LT" altLang="en-US" sz="2400" smtClean="0"/>
              <a:t>– egzotika realybėje ir svajonėse</a:t>
            </a:r>
          </a:p>
        </p:txBody>
      </p:sp>
      <p:sp>
        <p:nvSpPr>
          <p:cNvPr id="90115" name="Rectangle 3"/>
          <p:cNvSpPr>
            <a:spLocks noGrp="1" noChangeArrowheads="1"/>
          </p:cNvSpPr>
          <p:nvPr>
            <p:ph type="body" idx="1"/>
          </p:nvPr>
        </p:nvSpPr>
        <p:spPr>
          <a:xfrm>
            <a:off x="4284663" y="5084763"/>
            <a:ext cx="4464050" cy="1296987"/>
          </a:xfrm>
        </p:spPr>
        <p:txBody>
          <a:bodyPr/>
          <a:lstStyle/>
          <a:p>
            <a:pPr>
              <a:lnSpc>
                <a:spcPct val="80000"/>
              </a:lnSpc>
            </a:pPr>
            <a:r>
              <a:rPr lang="lt-LT" altLang="en-US" sz="2800" smtClean="0"/>
              <a:t>BMR tomografija</a:t>
            </a:r>
          </a:p>
          <a:p>
            <a:pPr>
              <a:lnSpc>
                <a:spcPct val="80000"/>
              </a:lnSpc>
            </a:pPr>
            <a:r>
              <a:rPr lang="lt-LT" altLang="en-US" sz="2800" smtClean="0"/>
              <a:t>CERN LHC</a:t>
            </a:r>
          </a:p>
          <a:p>
            <a:pPr>
              <a:lnSpc>
                <a:spcPct val="80000"/>
              </a:lnSpc>
            </a:pPr>
            <a:r>
              <a:rPr lang="lt-LT" altLang="en-US" sz="2800" smtClean="0"/>
              <a:t>Energijos perdavimui</a:t>
            </a:r>
          </a:p>
        </p:txBody>
      </p:sp>
      <p:pic>
        <p:nvPicPr>
          <p:cNvPr id="90116" name="Picture 5" descr="0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284663" y="1341438"/>
            <a:ext cx="4527550" cy="3373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7" name="Picture 7" descr="cabl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88" y="4797425"/>
            <a:ext cx="3609975" cy="1285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0118" name="Picture 9" descr="220px-Modern_3T_MRI">
            <a:hlinkClick r:id="rId4"/>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50825" y="1412875"/>
            <a:ext cx="3816350" cy="28622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2"/>
          <p:cNvSpPr>
            <a:spLocks noGrp="1" noChangeArrowheads="1"/>
          </p:cNvSpPr>
          <p:nvPr>
            <p:ph type="title"/>
          </p:nvPr>
        </p:nvSpPr>
        <p:spPr>
          <a:xfrm>
            <a:off x="323850" y="274638"/>
            <a:ext cx="8820150" cy="1066800"/>
          </a:xfrm>
        </p:spPr>
        <p:txBody>
          <a:bodyPr/>
          <a:lstStyle/>
          <a:p>
            <a:r>
              <a:rPr lang="lt-LT" altLang="en-US" sz="3200" smtClean="0"/>
              <a:t>Superlaidumas energetikai – svajonė - projektas:</a:t>
            </a:r>
            <a:r>
              <a:rPr lang="lt-LT" altLang="en-US" sz="4000" smtClean="0"/>
              <a:t> </a:t>
            </a:r>
            <a:r>
              <a:rPr lang="lt-LT" altLang="en-US" sz="1800" smtClean="0"/>
              <a:t>http://www.chubu.ac.jp/english/about/research/closeup/yamaguchi01</a:t>
            </a:r>
          </a:p>
        </p:txBody>
      </p:sp>
      <p:pic>
        <p:nvPicPr>
          <p:cNvPr id="91139" name="Picture 3" descr="01"/>
          <p:cNvPicPr>
            <a:picLocks noChangeAspect="1" noChangeArrowheads="1"/>
          </p:cNvPicPr>
          <p:nvPr/>
        </p:nvPicPr>
        <p:blipFill>
          <a:blip r:embed="rId2">
            <a:extLst>
              <a:ext uri="{28A0092B-C50C-407E-A947-70E740481C1C}">
                <a14:useLocalDpi xmlns:a14="http://schemas.microsoft.com/office/drawing/2010/main" val="0"/>
              </a:ext>
            </a:extLst>
          </a:blip>
          <a:srcRect l="3699"/>
          <a:stretch>
            <a:fillRect/>
          </a:stretch>
        </p:blipFill>
        <p:spPr bwMode="auto">
          <a:xfrm>
            <a:off x="841375" y="1341438"/>
            <a:ext cx="7331075" cy="5119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2"/>
          <p:cNvSpPr>
            <a:spLocks noGrp="1" noChangeArrowheads="1"/>
          </p:cNvSpPr>
          <p:nvPr>
            <p:ph type="title" idx="4294967295"/>
          </p:nvPr>
        </p:nvSpPr>
        <p:spPr>
          <a:xfrm>
            <a:off x="457200" y="274638"/>
            <a:ext cx="8686800" cy="1143000"/>
          </a:xfrm>
        </p:spPr>
        <p:txBody>
          <a:bodyPr/>
          <a:lstStyle/>
          <a:p>
            <a:r>
              <a:rPr lang="lt-LT" altLang="en-US" sz="3200" b="1" smtClean="0"/>
              <a:t>Molecules ring for information</a:t>
            </a:r>
            <a:br>
              <a:rPr lang="lt-LT" altLang="en-US" sz="3200" b="1" smtClean="0"/>
            </a:br>
            <a:r>
              <a:rPr lang="en-US" altLang="en-US" sz="3200" b="1" smtClean="0"/>
              <a:t>Nature,</a:t>
            </a:r>
            <a:r>
              <a:rPr lang="en-US" altLang="en-US" sz="4000" b="1" smtClean="0"/>
              <a:t> </a:t>
            </a:r>
            <a:r>
              <a:rPr lang="lt-LT" altLang="en-US" sz="2000" smtClean="0"/>
              <a:t>Published online 13 May 2008</a:t>
            </a:r>
          </a:p>
        </p:txBody>
      </p:sp>
      <p:sp>
        <p:nvSpPr>
          <p:cNvPr id="101379" name="Rectangle 3"/>
          <p:cNvSpPr>
            <a:spLocks noGrp="1" noChangeArrowheads="1"/>
          </p:cNvSpPr>
          <p:nvPr>
            <p:ph type="body" idx="4294967295"/>
          </p:nvPr>
        </p:nvSpPr>
        <p:spPr>
          <a:xfrm>
            <a:off x="468313" y="5300663"/>
            <a:ext cx="8229600" cy="1257300"/>
          </a:xfrm>
        </p:spPr>
        <p:txBody>
          <a:bodyPr/>
          <a:lstStyle/>
          <a:p>
            <a:pPr>
              <a:lnSpc>
                <a:spcPct val="80000"/>
              </a:lnSpc>
            </a:pPr>
            <a:r>
              <a:rPr lang="lt-LT" altLang="en-US" sz="1600" smtClean="0"/>
              <a:t>“When DRQ flips between 0, 1, 2 and 3 it rotates in a particular direction and by a certain angle, making it perfect for processor applications,” says Bandyopadhyay. “Our work was the first demonstration of multilevel logic in a single molecule.”</a:t>
            </a:r>
          </a:p>
          <a:p>
            <a:pPr>
              <a:lnSpc>
                <a:spcPct val="80000"/>
              </a:lnSpc>
            </a:pPr>
            <a:r>
              <a:rPr lang="lt-LT" altLang="en-US" sz="1600" smtClean="0"/>
              <a:t>Now the researchers have managed to arrange a ring of sixteen DRQ molecules connected by hydrogen bonds to a central ‘control unit’ DRQ molecule (Fig. 1). </a:t>
            </a:r>
          </a:p>
        </p:txBody>
      </p:sp>
      <p:pic>
        <p:nvPicPr>
          <p:cNvPr id="101380" name="Picture 5" descr="94"/>
          <p:cNvPicPr>
            <a:picLocks noChangeAspect="1" noChangeArrowheads="1"/>
          </p:cNvPicPr>
          <p:nvPr/>
        </p:nvPicPr>
        <p:blipFill>
          <a:blip r:embed="rId2">
            <a:lum bright="40000" contrast="24000"/>
            <a:extLst>
              <a:ext uri="{28A0092B-C50C-407E-A947-70E740481C1C}">
                <a14:useLocalDpi xmlns:a14="http://schemas.microsoft.com/office/drawing/2010/main" val="0"/>
              </a:ext>
            </a:extLst>
          </a:blip>
          <a:srcRect/>
          <a:stretch>
            <a:fillRect/>
          </a:stretch>
        </p:blipFill>
        <p:spPr bwMode="auto">
          <a:xfrm>
            <a:off x="1476375" y="1484313"/>
            <a:ext cx="6119813" cy="3711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Rectangle 2"/>
          <p:cNvSpPr>
            <a:spLocks noGrp="1" noChangeArrowheads="1"/>
          </p:cNvSpPr>
          <p:nvPr>
            <p:ph type="ctrTitle" idx="4294967295"/>
          </p:nvPr>
        </p:nvSpPr>
        <p:spPr>
          <a:xfrm>
            <a:off x="685800" y="2130425"/>
            <a:ext cx="7772400" cy="1470025"/>
          </a:xfrm>
        </p:spPr>
        <p:txBody>
          <a:bodyPr/>
          <a:lstStyle/>
          <a:p>
            <a:r>
              <a:rPr lang="en-US" altLang="en-US" smtClean="0"/>
              <a:t>Regos</a:t>
            </a:r>
            <a:r>
              <a:rPr lang="lt-LT" altLang="en-US" smtClean="0"/>
              <a:t> organų</a:t>
            </a:r>
            <a:r>
              <a:rPr lang="en-US" altLang="en-US" smtClean="0"/>
              <a:t> remontas</a:t>
            </a:r>
            <a:endParaRPr lang="lt-LT" altLang="en-US" smtClean="0"/>
          </a:p>
        </p:txBody>
      </p:sp>
      <p:sp>
        <p:nvSpPr>
          <p:cNvPr id="102403" name="Rectangle 3"/>
          <p:cNvSpPr>
            <a:spLocks noGrp="1" noChangeArrowheads="1"/>
          </p:cNvSpPr>
          <p:nvPr>
            <p:ph type="subTitle" idx="4294967295"/>
          </p:nvPr>
        </p:nvSpPr>
        <p:spPr>
          <a:xfrm>
            <a:off x="1371600" y="3886200"/>
            <a:ext cx="6400800" cy="622300"/>
          </a:xfrm>
        </p:spPr>
        <p:txBody>
          <a:bodyPr/>
          <a:lstStyle/>
          <a:p>
            <a:pPr marL="0" indent="0" algn="ctr">
              <a:buFontTx/>
              <a:buNone/>
            </a:pPr>
            <a:r>
              <a:rPr lang="en-US" altLang="en-US" smtClean="0"/>
              <a:t>Fizikai &amp; </a:t>
            </a:r>
            <a:r>
              <a:rPr lang="lt-LT" altLang="en-US" smtClean="0"/>
              <a:t>medikai </a:t>
            </a:r>
            <a:r>
              <a:rPr lang="en-US" altLang="en-US" smtClean="0"/>
              <a:t>&amp;</a:t>
            </a:r>
            <a:r>
              <a:rPr lang="lt-LT" altLang="en-US" smtClean="0"/>
              <a:t> inžineriai</a:t>
            </a:r>
          </a:p>
        </p:txBody>
      </p:sp>
    </p:spTree>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noChangeArrowheads="1"/>
          </p:cNvSpPr>
          <p:nvPr>
            <p:ph type="title" sz="quarter" idx="4294967295"/>
          </p:nvPr>
        </p:nvSpPr>
        <p:spPr/>
        <p:txBody>
          <a:bodyPr/>
          <a:lstStyle/>
          <a:p>
            <a:r>
              <a:rPr lang="lt-LT" altLang="en-US" sz="4000" smtClean="0"/>
              <a:t>Informacijos tiekimas smegenims</a:t>
            </a:r>
          </a:p>
        </p:txBody>
      </p:sp>
      <p:pic>
        <p:nvPicPr>
          <p:cNvPr id="103427" name="Picture 3" descr="artificial-eye-av_fig1a"/>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1382713" y="1600200"/>
            <a:ext cx="2185987" cy="2185988"/>
          </a:xfrm>
          <a:noFill/>
        </p:spPr>
      </p:pic>
      <p:pic>
        <p:nvPicPr>
          <p:cNvPr id="144388" name="Picture 4" descr="artificial-eye-wired_2"/>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732588" y="1844675"/>
            <a:ext cx="1905000" cy="1428750"/>
          </a:xfrm>
          <a:noFill/>
        </p:spPr>
      </p:pic>
      <p:pic>
        <p:nvPicPr>
          <p:cNvPr id="144389" name="Picture 5" descr="artificial-eye-av_fig4"/>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5580063" y="3938588"/>
            <a:ext cx="2540000" cy="2187575"/>
          </a:xfrm>
          <a:noFill/>
        </p:spPr>
      </p:pic>
      <p:pic>
        <p:nvPicPr>
          <p:cNvPr id="144390" name="Picture 6" descr="artificial-eye-av_fig1"/>
          <p:cNvPicPr>
            <a:picLocks noGrp="1" noChangeAspect="1" noChangeArrowheads="1"/>
          </p:cNvPicPr>
          <p:nvPr>
            <p:ph sz="quarter" idx="4294967295"/>
          </p:nvPr>
        </p:nvPicPr>
        <p:blipFill>
          <a:blip r:embed="rId5">
            <a:extLst>
              <a:ext uri="{28A0092B-C50C-407E-A947-70E740481C1C}">
                <a14:useLocalDpi xmlns:a14="http://schemas.microsoft.com/office/drawing/2010/main" val="0"/>
              </a:ext>
            </a:extLst>
          </a:blip>
          <a:srcRect/>
          <a:stretch>
            <a:fillRect/>
          </a:stretch>
        </p:blipFill>
        <p:spPr>
          <a:xfrm>
            <a:off x="1116013" y="4005263"/>
            <a:ext cx="3240087" cy="2187575"/>
          </a:xfrm>
          <a:noFill/>
        </p:spPr>
      </p:pic>
      <p:pic>
        <p:nvPicPr>
          <p:cNvPr id="103431" name="Picture 7" descr="artificial-eye-av_fig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995738" y="1916113"/>
            <a:ext cx="2233612" cy="15509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144388"/>
                                        </p:tgtEl>
                                        <p:attrNameLst>
                                          <p:attrName>style.visibility</p:attrName>
                                        </p:attrNameLst>
                                      </p:cBhvr>
                                      <p:to>
                                        <p:strVal val="visible"/>
                                      </p:to>
                                    </p:set>
                                    <p:anim calcmode="lin" valueType="num">
                                      <p:cBhvr additive="base">
                                        <p:cTn id="7" dur="500" fill="hold"/>
                                        <p:tgtEl>
                                          <p:spTgt spid="144388"/>
                                        </p:tgtEl>
                                        <p:attrNameLst>
                                          <p:attrName>ppt_x</p:attrName>
                                        </p:attrNameLst>
                                      </p:cBhvr>
                                      <p:tavLst>
                                        <p:tav tm="0">
                                          <p:val>
                                            <p:strVal val="#ppt_x"/>
                                          </p:val>
                                        </p:tav>
                                        <p:tav tm="100000">
                                          <p:val>
                                            <p:strVal val="#ppt_x"/>
                                          </p:val>
                                        </p:tav>
                                      </p:tavLst>
                                    </p:anim>
                                    <p:anim calcmode="lin" valueType="num">
                                      <p:cBhvr additive="base">
                                        <p:cTn id="8" dur="500" fill="hold"/>
                                        <p:tgtEl>
                                          <p:spTgt spid="14438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144390"/>
                                        </p:tgtEl>
                                        <p:attrNameLst>
                                          <p:attrName>style.visibility</p:attrName>
                                        </p:attrNameLst>
                                      </p:cBhvr>
                                      <p:to>
                                        <p:strVal val="visible"/>
                                      </p:to>
                                    </p:set>
                                    <p:anim calcmode="lin" valueType="num">
                                      <p:cBhvr additive="base">
                                        <p:cTn id="11" dur="500" fill="hold"/>
                                        <p:tgtEl>
                                          <p:spTgt spid="144390"/>
                                        </p:tgtEl>
                                        <p:attrNameLst>
                                          <p:attrName>ppt_x</p:attrName>
                                        </p:attrNameLst>
                                      </p:cBhvr>
                                      <p:tavLst>
                                        <p:tav tm="0">
                                          <p:val>
                                            <p:strVal val="#ppt_x"/>
                                          </p:val>
                                        </p:tav>
                                        <p:tav tm="100000">
                                          <p:val>
                                            <p:strVal val="#ppt_x"/>
                                          </p:val>
                                        </p:tav>
                                      </p:tavLst>
                                    </p:anim>
                                    <p:anim calcmode="lin" valueType="num">
                                      <p:cBhvr additive="base">
                                        <p:cTn id="12" dur="500" fill="hold"/>
                                        <p:tgtEl>
                                          <p:spTgt spid="144390"/>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144389"/>
                                        </p:tgtEl>
                                        <p:attrNameLst>
                                          <p:attrName>style.visibility</p:attrName>
                                        </p:attrNameLst>
                                      </p:cBhvr>
                                      <p:to>
                                        <p:strVal val="visible"/>
                                      </p:to>
                                    </p:set>
                                    <p:anim calcmode="lin" valueType="num">
                                      <p:cBhvr additive="base">
                                        <p:cTn id="15" dur="500" fill="hold"/>
                                        <p:tgtEl>
                                          <p:spTgt spid="144389"/>
                                        </p:tgtEl>
                                        <p:attrNameLst>
                                          <p:attrName>ppt_x</p:attrName>
                                        </p:attrNameLst>
                                      </p:cBhvr>
                                      <p:tavLst>
                                        <p:tav tm="0">
                                          <p:val>
                                            <p:strVal val="#ppt_x"/>
                                          </p:val>
                                        </p:tav>
                                        <p:tav tm="100000">
                                          <p:val>
                                            <p:strVal val="#ppt_x"/>
                                          </p:val>
                                        </p:tav>
                                      </p:tavLst>
                                    </p:anim>
                                    <p:anim calcmode="lin" valueType="num">
                                      <p:cBhvr additive="base">
                                        <p:cTn id="16" dur="500" fill="hold"/>
                                        <p:tgtEl>
                                          <p:spTgt spid="144389"/>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noChangeArrowheads="1"/>
          </p:cNvSpPr>
          <p:nvPr>
            <p:ph type="title" sz="quarter" idx="4294967295"/>
          </p:nvPr>
        </p:nvSpPr>
        <p:spPr/>
        <p:txBody>
          <a:bodyPr/>
          <a:lstStyle/>
          <a:p>
            <a:r>
              <a:rPr lang="lt-LT" altLang="en-US" smtClean="0"/>
              <a:t>Akies remontas</a:t>
            </a:r>
          </a:p>
        </p:txBody>
      </p:sp>
      <p:pic>
        <p:nvPicPr>
          <p:cNvPr id="145411" name="Picture 3" descr="artificial-eye-retina_med"/>
          <p:cNvPicPr>
            <a:picLocks noGrp="1" noChangeAspect="1" noChangeArrowheads="1"/>
          </p:cNvPicPr>
          <p:nvPr>
            <p:ph sz="quarter" idx="4294967295"/>
          </p:nvPr>
        </p:nvPicPr>
        <p:blipFill>
          <a:blip r:embed="rId2">
            <a:extLst>
              <a:ext uri="{28A0092B-C50C-407E-A947-70E740481C1C}">
                <a14:useLocalDpi xmlns:a14="http://schemas.microsoft.com/office/drawing/2010/main" val="0"/>
              </a:ext>
            </a:extLst>
          </a:blip>
          <a:srcRect/>
          <a:stretch>
            <a:fillRect/>
          </a:stretch>
        </p:blipFill>
        <p:spPr>
          <a:xfrm>
            <a:off x="3059113" y="1493838"/>
            <a:ext cx="3241675" cy="2181225"/>
          </a:xfrm>
          <a:noFill/>
        </p:spPr>
      </p:pic>
      <p:pic>
        <p:nvPicPr>
          <p:cNvPr id="145412" name="Picture 4" descr="artificial-eye-array_med"/>
          <p:cNvPicPr>
            <a:picLocks noGrp="1" noChangeAspect="1" noChangeArrowheads="1"/>
          </p:cNvPicPr>
          <p:nvPr>
            <p:ph sz="quarter" idx="4294967295"/>
          </p:nvPr>
        </p:nvPicPr>
        <p:blipFill>
          <a:blip r:embed="rId3">
            <a:extLst>
              <a:ext uri="{28A0092B-C50C-407E-A947-70E740481C1C}">
                <a14:useLocalDpi xmlns:a14="http://schemas.microsoft.com/office/drawing/2010/main" val="0"/>
              </a:ext>
            </a:extLst>
          </a:blip>
          <a:srcRect/>
          <a:stretch>
            <a:fillRect/>
          </a:stretch>
        </p:blipFill>
        <p:spPr>
          <a:xfrm>
            <a:off x="6877050" y="1557338"/>
            <a:ext cx="2032000" cy="2185987"/>
          </a:xfrm>
          <a:noFill/>
        </p:spPr>
      </p:pic>
      <p:pic>
        <p:nvPicPr>
          <p:cNvPr id="104453" name="Picture 5" descr="artificial-eye-retina-micro"/>
          <p:cNvPicPr>
            <a:picLocks noGrp="1" noChangeAspect="1" noChangeArrowheads="1"/>
          </p:cNvPicPr>
          <p:nvPr>
            <p:ph sz="quarter" idx="4294967295"/>
          </p:nvPr>
        </p:nvPicPr>
        <p:blipFill>
          <a:blip r:embed="rId4">
            <a:extLst>
              <a:ext uri="{28A0092B-C50C-407E-A947-70E740481C1C}">
                <a14:useLocalDpi xmlns:a14="http://schemas.microsoft.com/office/drawing/2010/main" val="0"/>
              </a:ext>
            </a:extLst>
          </a:blip>
          <a:srcRect/>
          <a:stretch>
            <a:fillRect/>
          </a:stretch>
        </p:blipFill>
        <p:spPr>
          <a:xfrm>
            <a:off x="323850" y="1557338"/>
            <a:ext cx="2711450" cy="2187575"/>
          </a:xfrm>
          <a:noFill/>
        </p:spPr>
      </p:pic>
      <p:sp>
        <p:nvSpPr>
          <p:cNvPr id="104454" name="Rectangle 6"/>
          <p:cNvSpPr>
            <a:spLocks noChangeArrowheads="1"/>
          </p:cNvSpPr>
          <p:nvPr/>
        </p:nvSpPr>
        <p:spPr bwMode="auto">
          <a:xfrm>
            <a:off x="0" y="2586038"/>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pic>
        <p:nvPicPr>
          <p:cNvPr id="145415" name="Picture25" descr="Magnified image of an ASR"/>
          <p:cNvPicPr>
            <a:picLocks noChangeAspect="1" noChangeArrowheads="1"/>
          </p:cNvPicPr>
          <p:nvPr/>
        </p:nvPicPr>
        <p:blipFill>
          <a:blip r:embed="rId5" r:link="rId6">
            <a:extLst>
              <a:ext uri="{28A0092B-C50C-407E-A947-70E740481C1C}">
                <a14:useLocalDpi xmlns:a14="http://schemas.microsoft.com/office/drawing/2010/main" val="0"/>
              </a:ext>
            </a:extLst>
          </a:blip>
          <a:srcRect/>
          <a:stretch>
            <a:fillRect/>
          </a:stretch>
        </p:blipFill>
        <p:spPr bwMode="auto">
          <a:xfrm>
            <a:off x="1547813" y="4005263"/>
            <a:ext cx="2520950" cy="2479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4456" name="Rectangle 8"/>
          <p:cNvSpPr>
            <a:spLocks noChangeArrowheads="1"/>
          </p:cNvSpPr>
          <p:nvPr/>
        </p:nvSpPr>
        <p:spPr bwMode="auto">
          <a:xfrm>
            <a:off x="0" y="2362200"/>
            <a:ext cx="9144000" cy="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nchor="ct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endParaRPr lang="en-US" altLang="en-US" sz="1800">
              <a:solidFill>
                <a:srgbClr val="000000"/>
              </a:solidFill>
            </a:endParaRPr>
          </a:p>
        </p:txBody>
      </p:sp>
      <p:pic>
        <p:nvPicPr>
          <p:cNvPr id="145417" name="Picture27" descr="ASR implanted in human eye"/>
          <p:cNvPicPr>
            <a:picLocks noChangeAspect="1" noChangeArrowheads="1"/>
          </p:cNvPicPr>
          <p:nvPr/>
        </p:nvPicPr>
        <p:blipFill>
          <a:blip r:embed="rId7" r:link="rId8">
            <a:extLst>
              <a:ext uri="{28A0092B-C50C-407E-A947-70E740481C1C}">
                <a14:useLocalDpi xmlns:a14="http://schemas.microsoft.com/office/drawing/2010/main" val="0"/>
              </a:ext>
            </a:extLst>
          </a:blip>
          <a:srcRect/>
          <a:stretch>
            <a:fillRect/>
          </a:stretch>
        </p:blipFill>
        <p:spPr bwMode="auto">
          <a:xfrm>
            <a:off x="5364163" y="4006850"/>
            <a:ext cx="3240087" cy="2419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45411"/>
                                        </p:tgtEl>
                                        <p:attrNameLst>
                                          <p:attrName>style.visibility</p:attrName>
                                        </p:attrNameLst>
                                      </p:cBhvr>
                                      <p:to>
                                        <p:strVal val="visible"/>
                                      </p:to>
                                    </p:set>
                                    <p:animEffect transition="in" filter="diamond(in)">
                                      <p:cBhvr>
                                        <p:cTn id="7" dur="2000"/>
                                        <p:tgtEl>
                                          <p:spTgt spid="145411"/>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2" presetClass="entr" presetSubtype="4" fill="hold" nodeType="clickEffect">
                                  <p:stCondLst>
                                    <p:cond delay="0"/>
                                  </p:stCondLst>
                                  <p:childTnLst>
                                    <p:set>
                                      <p:cBhvr>
                                        <p:cTn id="11" dur="1" fill="hold">
                                          <p:stCondLst>
                                            <p:cond delay="0"/>
                                          </p:stCondLst>
                                        </p:cTn>
                                        <p:tgtEl>
                                          <p:spTgt spid="145412"/>
                                        </p:tgtEl>
                                        <p:attrNameLst>
                                          <p:attrName>style.visibility</p:attrName>
                                        </p:attrNameLst>
                                      </p:cBhvr>
                                      <p:to>
                                        <p:strVal val="visible"/>
                                      </p:to>
                                    </p:set>
                                    <p:anim calcmode="lin" valueType="num">
                                      <p:cBhvr additive="base">
                                        <p:cTn id="12" dur="500" fill="hold"/>
                                        <p:tgtEl>
                                          <p:spTgt spid="145412"/>
                                        </p:tgtEl>
                                        <p:attrNameLst>
                                          <p:attrName>ppt_x</p:attrName>
                                        </p:attrNameLst>
                                      </p:cBhvr>
                                      <p:tavLst>
                                        <p:tav tm="0">
                                          <p:val>
                                            <p:strVal val="#ppt_x"/>
                                          </p:val>
                                        </p:tav>
                                        <p:tav tm="100000">
                                          <p:val>
                                            <p:strVal val="#ppt_x"/>
                                          </p:val>
                                        </p:tav>
                                      </p:tavLst>
                                    </p:anim>
                                    <p:anim calcmode="lin" valueType="num">
                                      <p:cBhvr additive="base">
                                        <p:cTn id="13" dur="500" fill="hold"/>
                                        <p:tgtEl>
                                          <p:spTgt spid="145412"/>
                                        </p:tgtEl>
                                        <p:attrNameLst>
                                          <p:attrName>ppt_y</p:attrName>
                                        </p:attrNameLst>
                                      </p:cBhvr>
                                      <p:tavLst>
                                        <p:tav tm="0">
                                          <p:val>
                                            <p:strVal val="1+#ppt_h/2"/>
                                          </p:val>
                                        </p:tav>
                                        <p:tav tm="100000">
                                          <p:val>
                                            <p:strVal val="#ppt_y"/>
                                          </p:val>
                                        </p:tav>
                                      </p:tavLst>
                                    </p:anim>
                                  </p:childTnLst>
                                </p:cTn>
                              </p:par>
                            </p:childTnLst>
                          </p:cTn>
                        </p:par>
                      </p:childTnLst>
                    </p:cTn>
                  </p:par>
                  <p:par>
                    <p:cTn id="14" fill="hold" nodeType="clickPar">
                      <p:stCondLst>
                        <p:cond delay="indefinite"/>
                      </p:stCondLst>
                      <p:childTnLst>
                        <p:par>
                          <p:cTn id="15" fill="hold" nodeType="withGroup">
                            <p:stCondLst>
                              <p:cond delay="0"/>
                            </p:stCondLst>
                            <p:childTnLst>
                              <p:par>
                                <p:cTn id="16" presetID="2" presetClass="entr" presetSubtype="4" fill="hold" nodeType="clickEffect">
                                  <p:stCondLst>
                                    <p:cond delay="0"/>
                                  </p:stCondLst>
                                  <p:childTnLst>
                                    <p:set>
                                      <p:cBhvr>
                                        <p:cTn id="17" dur="1" fill="hold">
                                          <p:stCondLst>
                                            <p:cond delay="0"/>
                                          </p:stCondLst>
                                        </p:cTn>
                                        <p:tgtEl>
                                          <p:spTgt spid="145415"/>
                                        </p:tgtEl>
                                        <p:attrNameLst>
                                          <p:attrName>style.visibility</p:attrName>
                                        </p:attrNameLst>
                                      </p:cBhvr>
                                      <p:to>
                                        <p:strVal val="visible"/>
                                      </p:to>
                                    </p:set>
                                    <p:anim calcmode="lin" valueType="num">
                                      <p:cBhvr additive="base">
                                        <p:cTn id="18" dur="500" fill="hold"/>
                                        <p:tgtEl>
                                          <p:spTgt spid="145415"/>
                                        </p:tgtEl>
                                        <p:attrNameLst>
                                          <p:attrName>ppt_x</p:attrName>
                                        </p:attrNameLst>
                                      </p:cBhvr>
                                      <p:tavLst>
                                        <p:tav tm="0">
                                          <p:val>
                                            <p:strVal val="#ppt_x"/>
                                          </p:val>
                                        </p:tav>
                                        <p:tav tm="100000">
                                          <p:val>
                                            <p:strVal val="#ppt_x"/>
                                          </p:val>
                                        </p:tav>
                                      </p:tavLst>
                                    </p:anim>
                                    <p:anim calcmode="lin" valueType="num">
                                      <p:cBhvr additive="base">
                                        <p:cTn id="19" dur="500" fill="hold"/>
                                        <p:tgtEl>
                                          <p:spTgt spid="145415"/>
                                        </p:tgtEl>
                                        <p:attrNameLst>
                                          <p:attrName>ppt_y</p:attrName>
                                        </p:attrNameLst>
                                      </p:cBhvr>
                                      <p:tavLst>
                                        <p:tav tm="0">
                                          <p:val>
                                            <p:strVal val="1+#ppt_h/2"/>
                                          </p:val>
                                        </p:tav>
                                        <p:tav tm="100000">
                                          <p:val>
                                            <p:strVal val="#ppt_y"/>
                                          </p:val>
                                        </p:tav>
                                      </p:tavLst>
                                    </p:anim>
                                  </p:childTnLst>
                                </p:cTn>
                              </p:par>
                            </p:childTnLst>
                          </p:cTn>
                        </p:par>
                      </p:childTnLst>
                    </p:cTn>
                  </p:par>
                  <p:par>
                    <p:cTn id="20" fill="hold" nodeType="clickPar">
                      <p:stCondLst>
                        <p:cond delay="indefinite"/>
                      </p:stCondLst>
                      <p:childTnLst>
                        <p:par>
                          <p:cTn id="21" fill="hold" nodeType="withGroup">
                            <p:stCondLst>
                              <p:cond delay="0"/>
                            </p:stCondLst>
                            <p:childTnLst>
                              <p:par>
                                <p:cTn id="22" presetID="2" presetClass="entr" presetSubtype="4" fill="hold" nodeType="clickEffect">
                                  <p:stCondLst>
                                    <p:cond delay="0"/>
                                  </p:stCondLst>
                                  <p:childTnLst>
                                    <p:set>
                                      <p:cBhvr>
                                        <p:cTn id="23" dur="1" fill="hold">
                                          <p:stCondLst>
                                            <p:cond delay="0"/>
                                          </p:stCondLst>
                                        </p:cTn>
                                        <p:tgtEl>
                                          <p:spTgt spid="145417"/>
                                        </p:tgtEl>
                                        <p:attrNameLst>
                                          <p:attrName>style.visibility</p:attrName>
                                        </p:attrNameLst>
                                      </p:cBhvr>
                                      <p:to>
                                        <p:strVal val="visible"/>
                                      </p:to>
                                    </p:set>
                                    <p:anim calcmode="lin" valueType="num">
                                      <p:cBhvr additive="base">
                                        <p:cTn id="24" dur="500" fill="hold"/>
                                        <p:tgtEl>
                                          <p:spTgt spid="145417"/>
                                        </p:tgtEl>
                                        <p:attrNameLst>
                                          <p:attrName>ppt_x</p:attrName>
                                        </p:attrNameLst>
                                      </p:cBhvr>
                                      <p:tavLst>
                                        <p:tav tm="0">
                                          <p:val>
                                            <p:strVal val="#ppt_x"/>
                                          </p:val>
                                        </p:tav>
                                        <p:tav tm="100000">
                                          <p:val>
                                            <p:strVal val="#ppt_x"/>
                                          </p:val>
                                        </p:tav>
                                      </p:tavLst>
                                    </p:anim>
                                    <p:anim calcmode="lin" valueType="num">
                                      <p:cBhvr additive="base">
                                        <p:cTn id="25" dur="500" fill="hold"/>
                                        <p:tgtEl>
                                          <p:spTgt spid="14541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66" name="Picture 2" descr="P1010026"/>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847975" y="2135188"/>
            <a:ext cx="6296025" cy="47228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267" name="Picture 6" descr="P10100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4135438" cy="3101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8" name="Rectangle 8"/>
          <p:cNvSpPr>
            <a:spLocks noChangeArrowheads="1"/>
          </p:cNvSpPr>
          <p:nvPr/>
        </p:nvSpPr>
        <p:spPr bwMode="auto">
          <a:xfrm>
            <a:off x="4211638" y="274638"/>
            <a:ext cx="4932362" cy="9223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lt-LT" altLang="en-US">
                <a:solidFill>
                  <a:schemeClr val="tx2"/>
                </a:solidFill>
              </a:rPr>
              <a:t>Yra panašiai kaip betono luitai</a:t>
            </a:r>
          </a:p>
        </p:txBody>
      </p:sp>
      <p:pic>
        <p:nvPicPr>
          <p:cNvPr id="11269" name="Picture 10"/>
          <p:cNvPicPr>
            <a:picLocks noChangeAspect="1" noChangeArrowheads="1"/>
          </p:cNvPicPr>
          <p:nvPr/>
        </p:nvPicPr>
        <p:blipFill>
          <a:blip r:embed="rId4">
            <a:extLst>
              <a:ext uri="{28A0092B-C50C-407E-A947-70E740481C1C}">
                <a14:useLocalDpi xmlns:a14="http://schemas.microsoft.com/office/drawing/2010/main" val="0"/>
              </a:ext>
            </a:extLst>
          </a:blip>
          <a:srcRect l="15294" t="38210" r="18823" b="41492"/>
          <a:stretch>
            <a:fillRect/>
          </a:stretch>
        </p:blipFill>
        <p:spPr bwMode="auto">
          <a:xfrm>
            <a:off x="4441825" y="233363"/>
            <a:ext cx="266700" cy="107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Rectangle 2"/>
          <p:cNvSpPr>
            <a:spLocks noGrp="1" noChangeArrowheads="1"/>
          </p:cNvSpPr>
          <p:nvPr>
            <p:ph type="title"/>
          </p:nvPr>
        </p:nvSpPr>
        <p:spPr/>
        <p:txBody>
          <a:bodyPr/>
          <a:lstStyle/>
          <a:p>
            <a:r>
              <a:rPr lang="lt-LT" altLang="en-US" sz="4000" smtClean="0"/>
              <a:t>Mintimis (nervų impulsais) valdomi robotai</a:t>
            </a:r>
          </a:p>
        </p:txBody>
      </p:sp>
      <p:sp>
        <p:nvSpPr>
          <p:cNvPr id="108547" name="Rectangle 3"/>
          <p:cNvSpPr>
            <a:spLocks noGrp="1" noChangeArrowheads="1"/>
          </p:cNvSpPr>
          <p:nvPr>
            <p:ph type="body" idx="1"/>
          </p:nvPr>
        </p:nvSpPr>
        <p:spPr/>
        <p:txBody>
          <a:bodyPr/>
          <a:lstStyle/>
          <a:p>
            <a:r>
              <a:rPr lang="lt-LT" altLang="en-US" smtClean="0"/>
              <a:t>Kojų, rankų protezai jungiami per procesorius prie nervų galiukų likusių amputavus galūnes </a:t>
            </a:r>
            <a:r>
              <a:rPr lang="lt-LT" altLang="en-US" sz="2000" smtClean="0"/>
              <a:t>(JAV visa eilė neįgaliųjų sportininkų tuo naudojasi)</a:t>
            </a:r>
          </a:p>
          <a:p>
            <a:r>
              <a:rPr lang="lt-LT" altLang="en-US" smtClean="0"/>
              <a:t>Manipuliatoriai, kurie valdomi operatoriaus nervų impulsais.</a:t>
            </a:r>
          </a:p>
          <a:p>
            <a:r>
              <a:rPr lang="lt-LT" altLang="en-US" smtClean="0"/>
              <a:t>Lietuvoje rengiamas pirmas pacientas, kuriam bus amputuota neįgali ranka ir prijungta robotinė ranka.</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108547">
                                            <p:txEl>
                                              <p:pRg st="0" end="0"/>
                                            </p:txEl>
                                          </p:spTgt>
                                        </p:tgtEl>
                                        <p:attrNameLst>
                                          <p:attrName>style.visibility</p:attrName>
                                        </p:attrNameLst>
                                      </p:cBhvr>
                                      <p:to>
                                        <p:strVal val="visible"/>
                                      </p:to>
                                    </p:set>
                                    <p:animEffect transition="in" filter="randombar(horizontal)">
                                      <p:cBhvr>
                                        <p:cTn id="7" dur="500"/>
                                        <p:tgtEl>
                                          <p:spTgt spid="108547">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4" presetClass="entr" presetSubtype="10" fill="hold" grpId="0" nodeType="clickEffect">
                                  <p:stCondLst>
                                    <p:cond delay="0"/>
                                  </p:stCondLst>
                                  <p:childTnLst>
                                    <p:set>
                                      <p:cBhvr>
                                        <p:cTn id="11" dur="1" fill="hold">
                                          <p:stCondLst>
                                            <p:cond delay="0"/>
                                          </p:stCondLst>
                                        </p:cTn>
                                        <p:tgtEl>
                                          <p:spTgt spid="108547">
                                            <p:txEl>
                                              <p:pRg st="1" end="1"/>
                                            </p:txEl>
                                          </p:spTgt>
                                        </p:tgtEl>
                                        <p:attrNameLst>
                                          <p:attrName>style.visibility</p:attrName>
                                        </p:attrNameLst>
                                      </p:cBhvr>
                                      <p:to>
                                        <p:strVal val="visible"/>
                                      </p:to>
                                    </p:set>
                                    <p:animEffect transition="in" filter="randombar(horizontal)">
                                      <p:cBhvr>
                                        <p:cTn id="12" dur="500"/>
                                        <p:tgtEl>
                                          <p:spTgt spid="108547">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4" presetClass="entr" presetSubtype="10" fill="hold" grpId="0" nodeType="clickEffect">
                                  <p:stCondLst>
                                    <p:cond delay="0"/>
                                  </p:stCondLst>
                                  <p:childTnLst>
                                    <p:set>
                                      <p:cBhvr>
                                        <p:cTn id="16" dur="1" fill="hold">
                                          <p:stCondLst>
                                            <p:cond delay="0"/>
                                          </p:stCondLst>
                                        </p:cTn>
                                        <p:tgtEl>
                                          <p:spTgt spid="108547">
                                            <p:txEl>
                                              <p:pRg st="2" end="2"/>
                                            </p:txEl>
                                          </p:spTgt>
                                        </p:tgtEl>
                                        <p:attrNameLst>
                                          <p:attrName>style.visibility</p:attrName>
                                        </p:attrNameLst>
                                      </p:cBhvr>
                                      <p:to>
                                        <p:strVal val="visible"/>
                                      </p:to>
                                    </p:set>
                                    <p:animEffect transition="in" filter="randombar(horizontal)">
                                      <p:cBhvr>
                                        <p:cTn id="17" dur="500"/>
                                        <p:tgtEl>
                                          <p:spTgt spid="108547">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8547" grpId="0" build="p"/>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Rectangle 2"/>
          <p:cNvSpPr>
            <a:spLocks noGrp="1" noChangeArrowheads="1"/>
          </p:cNvSpPr>
          <p:nvPr>
            <p:ph type="title" idx="4294967295"/>
          </p:nvPr>
        </p:nvSpPr>
        <p:spPr/>
        <p:txBody>
          <a:bodyPr/>
          <a:lstStyle/>
          <a:p>
            <a:r>
              <a:rPr lang="lt-LT" altLang="en-US" smtClean="0"/>
              <a:t>Reziume:</a:t>
            </a:r>
          </a:p>
        </p:txBody>
      </p:sp>
      <p:sp>
        <p:nvSpPr>
          <p:cNvPr id="106499" name="Rectangle 3"/>
          <p:cNvSpPr>
            <a:spLocks noGrp="1" noChangeArrowheads="1"/>
          </p:cNvSpPr>
          <p:nvPr>
            <p:ph type="body" idx="4294967295"/>
          </p:nvPr>
        </p:nvSpPr>
        <p:spPr>
          <a:xfrm>
            <a:off x="457200" y="1600200"/>
            <a:ext cx="8229600" cy="1323975"/>
          </a:xfrm>
        </p:spPr>
        <p:txBody>
          <a:bodyPr/>
          <a:lstStyle/>
          <a:p>
            <a:r>
              <a:rPr lang="lt-LT" altLang="en-US" smtClean="0"/>
              <a:t>Naujos medžiagos skatina proveržius įvairiose srityse.</a:t>
            </a:r>
          </a:p>
        </p:txBody>
      </p:sp>
      <p:sp>
        <p:nvSpPr>
          <p:cNvPr id="106500" name="Text Box 4"/>
          <p:cNvSpPr txBox="1">
            <a:spLocks noChangeArrowheads="1"/>
          </p:cNvSpPr>
          <p:nvPr/>
        </p:nvSpPr>
        <p:spPr bwMode="auto">
          <a:xfrm>
            <a:off x="684213" y="4005263"/>
            <a:ext cx="8012112" cy="2538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txBody>
          <a:bodyPr>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pPr>
            <a:r>
              <a:rPr lang="lt-LT" altLang="en-US" sz="2400"/>
              <a:t>Norint ką nors sužinoti, reikia savęs paklausti ir ieškoti, atrasti;</a:t>
            </a:r>
          </a:p>
          <a:p>
            <a:pPr eaLnBrk="1" hangingPunct="1">
              <a:lnSpc>
                <a:spcPct val="90000"/>
              </a:lnSpc>
            </a:pPr>
            <a:r>
              <a:rPr lang="lt-LT" altLang="en-US" sz="2400"/>
              <a:t>Norint ką nors sukurti, reikia pajusti to poreikį arba sužinoti, ko kam reikia</a:t>
            </a:r>
          </a:p>
          <a:p>
            <a:pPr eaLnBrk="1" hangingPunct="1">
              <a:lnSpc>
                <a:spcPct val="90000"/>
              </a:lnSpc>
            </a:pPr>
            <a:r>
              <a:rPr lang="lt-LT" altLang="en-US" sz="2400" b="1">
                <a:solidFill>
                  <a:schemeClr val="accent2"/>
                </a:solidFill>
              </a:rPr>
              <a:t>Labai svarbu, kad tiek paklausimas, tiek ir užsakymas būtų pateikti tiems, </a:t>
            </a:r>
            <a:r>
              <a:rPr lang="lt-LT" altLang="en-US" sz="2400" b="1">
                <a:solidFill>
                  <a:srgbClr val="008000"/>
                </a:solidFill>
              </a:rPr>
              <a:t>kurie turi reikiamą potencialą</a:t>
            </a:r>
          </a:p>
        </p:txBody>
      </p:sp>
      <p:sp>
        <p:nvSpPr>
          <p:cNvPr id="106501" name="Rectangle 5"/>
          <p:cNvSpPr>
            <a:spLocks noChangeArrowheads="1"/>
          </p:cNvSpPr>
          <p:nvPr/>
        </p:nvSpPr>
        <p:spPr bwMode="auto">
          <a:xfrm>
            <a:off x="468313" y="2852738"/>
            <a:ext cx="82296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a:spcBef>
                <a:spcPct val="0"/>
              </a:spcBef>
              <a:buFontTx/>
              <a:buNone/>
            </a:pPr>
            <a:r>
              <a:rPr lang="lt-LT" altLang="en-US" sz="4400">
                <a:solidFill>
                  <a:schemeClr val="tx2"/>
                </a:solidFill>
              </a:rPr>
              <a:t>Išvada:</a:t>
            </a: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Rectangle 2"/>
          <p:cNvSpPr>
            <a:spLocks noGrp="1" noChangeArrowheads="1"/>
          </p:cNvSpPr>
          <p:nvPr>
            <p:ph type="title" idx="4294967295"/>
          </p:nvPr>
        </p:nvSpPr>
        <p:spPr>
          <a:xfrm>
            <a:off x="827088" y="274638"/>
            <a:ext cx="7345362" cy="609600"/>
          </a:xfrm>
        </p:spPr>
        <p:txBody>
          <a:bodyPr/>
          <a:lstStyle/>
          <a:p>
            <a:r>
              <a:rPr lang="lt-LT" altLang="en-US" smtClean="0"/>
              <a:t>Prasiblaškymui: kiek į “šoną”</a:t>
            </a:r>
            <a:endParaRPr lang="en-GB" altLang="en-US" smtClean="0"/>
          </a:p>
        </p:txBody>
      </p:sp>
      <p:sp>
        <p:nvSpPr>
          <p:cNvPr id="107523" name="Rectangle 3"/>
          <p:cNvSpPr>
            <a:spLocks noChangeArrowheads="1"/>
          </p:cNvSpPr>
          <p:nvPr/>
        </p:nvSpPr>
        <p:spPr bwMode="auto">
          <a:xfrm>
            <a:off x="0" y="1052513"/>
            <a:ext cx="4284663" cy="5040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marL="342900" indent="-342900"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lnSpc>
                <a:spcPct val="90000"/>
              </a:lnSpc>
            </a:pPr>
            <a:r>
              <a:rPr lang="lt-LT" altLang="en-US">
                <a:latin typeface="Times New Roman" pitchFamily="18" charset="0"/>
                <a:cs typeface="Arial" pitchFamily="34" charset="0"/>
              </a:rPr>
              <a:t>Prieš </a:t>
            </a:r>
            <a:r>
              <a:rPr lang="en-US" altLang="en-US">
                <a:latin typeface="Times New Roman" pitchFamily="18" charset="0"/>
                <a:cs typeface="Arial" pitchFamily="34" charset="0"/>
              </a:rPr>
              <a:t>500,000 </a:t>
            </a:r>
            <a:r>
              <a:rPr lang="lt-LT" altLang="en-US">
                <a:latin typeface="Times New Roman" pitchFamily="18" charset="0"/>
                <a:cs typeface="Arial" pitchFamily="34" charset="0"/>
              </a:rPr>
              <a:t>pirmas deglas</a:t>
            </a:r>
            <a:endParaRPr lang="en-US" altLang="en-US">
              <a:latin typeface="Times New Roman" pitchFamily="18" charset="0"/>
              <a:cs typeface="Arial" pitchFamily="34" charset="0"/>
            </a:endParaRPr>
          </a:p>
          <a:p>
            <a:pPr eaLnBrk="1" hangingPunct="1">
              <a:lnSpc>
                <a:spcPct val="90000"/>
              </a:lnSpc>
            </a:pPr>
            <a:r>
              <a:rPr lang="lt-LT" altLang="en-US">
                <a:latin typeface="Times New Roman" pitchFamily="18" charset="0"/>
                <a:cs typeface="Arial" pitchFamily="34" charset="0"/>
              </a:rPr>
              <a:t>Prieš </a:t>
            </a:r>
            <a:r>
              <a:rPr lang="en-US" altLang="en-US">
                <a:latin typeface="Times New Roman" pitchFamily="18" charset="0"/>
                <a:cs typeface="Arial" pitchFamily="34" charset="0"/>
              </a:rPr>
              <a:t>70,000 </a:t>
            </a:r>
            <a:r>
              <a:rPr lang="lt-LT" altLang="en-US">
                <a:latin typeface="Times New Roman" pitchFamily="18" charset="0"/>
                <a:cs typeface="Arial" pitchFamily="34" charset="0"/>
              </a:rPr>
              <a:t>pirmoji lempa - dagtis</a:t>
            </a:r>
            <a:endParaRPr lang="en-US" altLang="en-US">
              <a:latin typeface="Times New Roman" pitchFamily="18" charset="0"/>
              <a:cs typeface="Arial" pitchFamily="34" charset="0"/>
            </a:endParaRPr>
          </a:p>
          <a:p>
            <a:pPr eaLnBrk="1" hangingPunct="1">
              <a:lnSpc>
                <a:spcPct val="90000"/>
              </a:lnSpc>
            </a:pPr>
            <a:r>
              <a:rPr lang="en-US" altLang="en-US">
                <a:latin typeface="Times New Roman" pitchFamily="18" charset="0"/>
                <a:cs typeface="Arial" pitchFamily="34" charset="0"/>
              </a:rPr>
              <a:t>1,000 BC – </a:t>
            </a:r>
            <a:r>
              <a:rPr lang="lt-LT" altLang="en-US">
                <a:latin typeface="Times New Roman" pitchFamily="18" charset="0"/>
                <a:cs typeface="Arial" pitchFamily="34" charset="0"/>
              </a:rPr>
              <a:t>pirmoji žvakė</a:t>
            </a:r>
            <a:endParaRPr lang="en-US" altLang="en-US">
              <a:latin typeface="Times New Roman" pitchFamily="18" charset="0"/>
              <a:cs typeface="Arial" pitchFamily="34" charset="0"/>
            </a:endParaRPr>
          </a:p>
          <a:p>
            <a:pPr eaLnBrk="1" hangingPunct="1">
              <a:lnSpc>
                <a:spcPct val="90000"/>
              </a:lnSpc>
            </a:pPr>
            <a:r>
              <a:rPr lang="en-US" altLang="en-US">
                <a:latin typeface="Times New Roman" pitchFamily="18" charset="0"/>
              </a:rPr>
              <a:t>1772 – </a:t>
            </a:r>
            <a:r>
              <a:rPr lang="lt-LT" altLang="en-US">
                <a:latin typeface="Times New Roman" pitchFamily="18" charset="0"/>
                <a:cs typeface="Arial" pitchFamily="34" charset="0"/>
              </a:rPr>
              <a:t>dujinis žibintas</a:t>
            </a:r>
            <a:r>
              <a:rPr lang="en-US" altLang="en-US">
                <a:latin typeface="Times New Roman" pitchFamily="18" charset="0"/>
                <a:cs typeface="Arial" pitchFamily="34" charset="0"/>
              </a:rPr>
              <a:t> </a:t>
            </a:r>
          </a:p>
          <a:p>
            <a:pPr eaLnBrk="1" hangingPunct="1">
              <a:lnSpc>
                <a:spcPct val="90000"/>
              </a:lnSpc>
            </a:pPr>
            <a:r>
              <a:rPr lang="en-US" altLang="en-US">
                <a:latin typeface="Times New Roman" pitchFamily="18" charset="0"/>
              </a:rPr>
              <a:t>1826 –</a:t>
            </a:r>
            <a:r>
              <a:rPr lang="lt-LT" altLang="en-US">
                <a:latin typeface="Times New Roman" pitchFamily="18" charset="0"/>
                <a:cs typeface="Arial" pitchFamily="34" charset="0"/>
              </a:rPr>
              <a:t>Kalcio oksido lempa</a:t>
            </a:r>
            <a:r>
              <a:rPr lang="en-US" altLang="en-US">
                <a:latin typeface="Times New Roman" pitchFamily="18" charset="0"/>
              </a:rPr>
              <a:t> – </a:t>
            </a:r>
            <a:r>
              <a:rPr lang="lt-LT" altLang="en-US">
                <a:latin typeface="Times New Roman" pitchFamily="18" charset="0"/>
                <a:cs typeface="Arial" pitchFamily="34" charset="0"/>
              </a:rPr>
              <a:t>pirmas kietakūnis šviestuvas</a:t>
            </a:r>
            <a:endParaRPr lang="en-US" altLang="en-US">
              <a:latin typeface="Times New Roman" pitchFamily="18" charset="0"/>
            </a:endParaRPr>
          </a:p>
        </p:txBody>
      </p:sp>
      <p:pic>
        <p:nvPicPr>
          <p:cNvPr id="107524" name="Picture 4"/>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4616450" y="1676400"/>
            <a:ext cx="4419600" cy="36845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8546" name="Picture 3"/>
          <p:cNvPicPr>
            <a:picLocks noChangeAspect="1" noChangeArrowheads="1"/>
          </p:cNvPicPr>
          <p:nvPr/>
        </p:nvPicPr>
        <p:blipFill>
          <a:blip r:embed="rId2" cstate="print">
            <a:extLst>
              <a:ext uri="{28A0092B-C50C-407E-A947-70E740481C1C}">
                <a14:useLocalDpi xmlns:a14="http://schemas.microsoft.com/office/drawing/2010/main" val="0"/>
              </a:ext>
            </a:extLst>
          </a:blip>
          <a:srcRect/>
          <a:stretch>
            <a:fillRect/>
          </a:stretch>
        </p:blipFill>
        <p:spPr bwMode="auto">
          <a:xfrm>
            <a:off x="1295400" y="1987550"/>
            <a:ext cx="1558925" cy="327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25400">
                <a:solidFill>
                  <a:srgbClr val="000000"/>
                </a:solidFill>
                <a:miter lim="800000"/>
                <a:headEnd/>
                <a:tailEnd/>
              </a14:hiddenLine>
            </a:ext>
          </a:extLst>
        </p:spPr>
      </p:pic>
      <p:pic>
        <p:nvPicPr>
          <p:cNvPr id="108547" name="Picture 4" descr="EdisonBul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33800" y="2978150"/>
            <a:ext cx="1695450" cy="2057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48" name="Text Box 5"/>
          <p:cNvSpPr txBox="1">
            <a:spLocks noChangeArrowheads="1"/>
          </p:cNvSpPr>
          <p:nvPr/>
        </p:nvSpPr>
        <p:spPr bwMode="auto">
          <a:xfrm>
            <a:off x="3352800" y="5264150"/>
            <a:ext cx="272732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000">
                <a:latin typeface="Times New Roman" pitchFamily="18" charset="0"/>
                <a:cs typeface="Arial" pitchFamily="34" charset="0"/>
              </a:rPr>
              <a:t>Edison</a:t>
            </a:r>
            <a:r>
              <a:rPr lang="lt-LT" altLang="en-US" sz="2000">
                <a:latin typeface="Times New Roman" pitchFamily="18" charset="0"/>
                <a:cs typeface="Arial" pitchFamily="34" charset="0"/>
              </a:rPr>
              <a:t>o lemputė  </a:t>
            </a:r>
            <a:r>
              <a:rPr lang="en-US" altLang="en-US" sz="2000">
                <a:latin typeface="Times New Roman" pitchFamily="18" charset="0"/>
                <a:cs typeface="Arial" pitchFamily="34" charset="0"/>
              </a:rPr>
              <a:t>(1879)</a:t>
            </a:r>
          </a:p>
        </p:txBody>
      </p:sp>
      <p:sp>
        <p:nvSpPr>
          <p:cNvPr id="108549" name="Text Box 6"/>
          <p:cNvSpPr txBox="1">
            <a:spLocks noChangeArrowheads="1"/>
          </p:cNvSpPr>
          <p:nvPr/>
        </p:nvSpPr>
        <p:spPr bwMode="auto">
          <a:xfrm>
            <a:off x="228600" y="5237163"/>
            <a:ext cx="3074988"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en-US" altLang="en-US" sz="2000">
                <a:latin typeface="Times New Roman" pitchFamily="18" charset="0"/>
                <a:cs typeface="Arial" pitchFamily="34" charset="0"/>
              </a:rPr>
              <a:t>Yablochkov</a:t>
            </a:r>
            <a:r>
              <a:rPr lang="lt-LT" altLang="en-US" sz="2000">
                <a:latin typeface="Times New Roman" pitchFamily="18" charset="0"/>
                <a:cs typeface="Arial" pitchFamily="34" charset="0"/>
              </a:rPr>
              <a:t>’o žvakė</a:t>
            </a:r>
            <a:r>
              <a:rPr lang="en-US" altLang="en-US" sz="2000">
                <a:latin typeface="Times New Roman" pitchFamily="18" charset="0"/>
                <a:cs typeface="Arial" pitchFamily="34" charset="0"/>
              </a:rPr>
              <a:t> (1876)</a:t>
            </a:r>
          </a:p>
        </p:txBody>
      </p:sp>
      <p:pic>
        <p:nvPicPr>
          <p:cNvPr id="108550" name="Picture 7"/>
          <p:cNvPicPr>
            <a:picLocks noChangeAspect="1" noChangeArrowheads="1"/>
          </p:cNvPicPr>
          <p:nvPr/>
        </p:nvPicPr>
        <p:blipFill>
          <a:blip r:embed="rId4">
            <a:extLst>
              <a:ext uri="{28A0092B-C50C-407E-A947-70E740481C1C}">
                <a14:useLocalDpi xmlns:a14="http://schemas.microsoft.com/office/drawing/2010/main" val="0"/>
              </a:ext>
            </a:extLst>
          </a:blip>
          <a:srcRect r="1874" b="5724"/>
          <a:stretch>
            <a:fillRect/>
          </a:stretch>
        </p:blipFill>
        <p:spPr bwMode="auto">
          <a:xfrm>
            <a:off x="6462713" y="2139950"/>
            <a:ext cx="2166937" cy="2895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8551" name="Text Box 8"/>
          <p:cNvSpPr txBox="1">
            <a:spLocks noChangeArrowheads="1"/>
          </p:cNvSpPr>
          <p:nvPr/>
        </p:nvSpPr>
        <p:spPr bwMode="auto">
          <a:xfrm>
            <a:off x="6096000" y="5240338"/>
            <a:ext cx="3127375" cy="3968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eaLnBrk="1" hangingPunct="1">
              <a:spcBef>
                <a:spcPct val="0"/>
              </a:spcBef>
              <a:buFontTx/>
              <a:buNone/>
            </a:pPr>
            <a:r>
              <a:rPr lang="lt-LT" altLang="en-US" sz="2000">
                <a:latin typeface="Times New Roman" pitchFamily="18" charset="0"/>
                <a:cs typeface="Arial" pitchFamily="34" charset="0"/>
              </a:rPr>
              <a:t>Fluorescentinė lempa (1938)</a:t>
            </a:r>
            <a:endParaRPr lang="en-GB" altLang="en-US" sz="2000">
              <a:latin typeface="Times New Roman" pitchFamily="18" charset="0"/>
              <a:cs typeface="Arial" pitchFamily="34" charset="0"/>
            </a:endParaRPr>
          </a:p>
        </p:txBody>
      </p:sp>
      <p:sp>
        <p:nvSpPr>
          <p:cNvPr id="108552" name="Rectangle 2"/>
          <p:cNvSpPr>
            <a:spLocks noGrp="1" noChangeArrowheads="1"/>
          </p:cNvSpPr>
          <p:nvPr>
            <p:ph type="title" idx="4294967295"/>
          </p:nvPr>
        </p:nvSpPr>
        <p:spPr>
          <a:xfrm>
            <a:off x="1752600" y="304800"/>
            <a:ext cx="5943600" cy="609600"/>
          </a:xfrm>
        </p:spPr>
        <p:txBody>
          <a:bodyPr/>
          <a:lstStyle/>
          <a:p>
            <a:r>
              <a:rPr lang="lt-LT" altLang="en-US" smtClean="0"/>
              <a:t>Istorija</a:t>
            </a:r>
            <a:endParaRPr lang="en-GB" altLang="en-US" smtClean="0"/>
          </a:p>
        </p:txBody>
      </p:sp>
    </p:spTree>
  </p:cSld>
  <p:clrMapOvr>
    <a:masterClrMapping/>
  </p:clrMapOvr>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Rectangle 2"/>
          <p:cNvSpPr>
            <a:spLocks noGrp="1" noChangeArrowheads="1"/>
          </p:cNvSpPr>
          <p:nvPr>
            <p:ph type="title" idx="4294967295"/>
          </p:nvPr>
        </p:nvSpPr>
        <p:spPr>
          <a:xfrm>
            <a:off x="1042988" y="274638"/>
            <a:ext cx="6985000" cy="706437"/>
          </a:xfrm>
        </p:spPr>
        <p:txBody>
          <a:bodyPr/>
          <a:lstStyle/>
          <a:p>
            <a:r>
              <a:rPr lang="lt-LT" altLang="en-US" sz="4000" smtClean="0"/>
              <a:t>Kas iš nanomokslo elektros lempoms?</a:t>
            </a:r>
          </a:p>
        </p:txBody>
      </p:sp>
      <p:sp>
        <p:nvSpPr>
          <p:cNvPr id="60419" name="Rectangle 3"/>
          <p:cNvSpPr>
            <a:spLocks noGrp="1" noChangeArrowheads="1"/>
          </p:cNvSpPr>
          <p:nvPr>
            <p:ph type="body" idx="4294967295"/>
          </p:nvPr>
        </p:nvSpPr>
        <p:spPr>
          <a:xfrm>
            <a:off x="468313" y="1052513"/>
            <a:ext cx="8675687" cy="5329237"/>
          </a:xfrm>
        </p:spPr>
        <p:txBody>
          <a:bodyPr/>
          <a:lstStyle/>
          <a:p>
            <a:r>
              <a:rPr lang="lt-LT" altLang="en-US" smtClean="0"/>
              <a:t>Jei nanoklasteriai panaudojami šviesos šaltiniuose, tai ta pačia technologija (iš tos pačios medžiagos) galima pagaminti skirtingų spalvų šaltinius (šviestukus):</a:t>
            </a:r>
          </a:p>
          <a:p>
            <a:pPr lvl="1"/>
            <a:r>
              <a:rPr lang="lt-LT" altLang="en-US" smtClean="0"/>
              <a:t>jie yra stabilūs ir ilgaamžiai, nes elektronai spinduliuodami savo energijos neatiduoda aplinkai, medžiaga nekaista, todėl ir nedegraduoja.</a:t>
            </a:r>
          </a:p>
          <a:p>
            <a:pPr>
              <a:buFontTx/>
              <a:buNone/>
            </a:pPr>
            <a:endParaRPr lang="lt-LT" altLang="en-US" sz="1600" smtClean="0"/>
          </a:p>
          <a:p>
            <a:r>
              <a:rPr lang="lt-LT" altLang="en-US" smtClean="0"/>
              <a:t>Toks šviesos šaltinis gali tarnauti šimtus tūkstančių valandų.</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4" presetClass="entr" presetSubtype="16" fill="hold" nodeType="clickEffect">
                                  <p:stCondLst>
                                    <p:cond delay="0"/>
                                  </p:stCondLst>
                                  <p:childTnLst>
                                    <p:set>
                                      <p:cBhvr>
                                        <p:cTn id="6" dur="1" fill="hold">
                                          <p:stCondLst>
                                            <p:cond delay="0"/>
                                          </p:stCondLst>
                                        </p:cTn>
                                        <p:tgtEl>
                                          <p:spTgt spid="60419">
                                            <p:txEl>
                                              <p:pRg st="0" end="0"/>
                                            </p:txEl>
                                          </p:spTgt>
                                        </p:tgtEl>
                                        <p:attrNameLst>
                                          <p:attrName>style.visibility</p:attrName>
                                        </p:attrNameLst>
                                      </p:cBhvr>
                                      <p:to>
                                        <p:strVal val="visible"/>
                                      </p:to>
                                    </p:set>
                                    <p:animEffect transition="in" filter="box(in)">
                                      <p:cBhvr>
                                        <p:cTn id="7" dur="500"/>
                                        <p:tgtEl>
                                          <p:spTgt spid="60419">
                                            <p:txEl>
                                              <p:pRg st="0" end="0"/>
                                            </p:txEl>
                                          </p:spTgt>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4" presetClass="entr" presetSubtype="16" fill="hold" nodeType="clickEffect">
                                  <p:stCondLst>
                                    <p:cond delay="0"/>
                                  </p:stCondLst>
                                  <p:childTnLst>
                                    <p:set>
                                      <p:cBhvr>
                                        <p:cTn id="11" dur="1" fill="hold">
                                          <p:stCondLst>
                                            <p:cond delay="0"/>
                                          </p:stCondLst>
                                        </p:cTn>
                                        <p:tgtEl>
                                          <p:spTgt spid="60419">
                                            <p:txEl>
                                              <p:pRg st="1" end="1"/>
                                            </p:txEl>
                                          </p:spTgt>
                                        </p:tgtEl>
                                        <p:attrNameLst>
                                          <p:attrName>style.visibility</p:attrName>
                                        </p:attrNameLst>
                                      </p:cBhvr>
                                      <p:to>
                                        <p:strVal val="visible"/>
                                      </p:to>
                                    </p:set>
                                    <p:animEffect transition="in" filter="box(in)">
                                      <p:cBhvr>
                                        <p:cTn id="12" dur="500"/>
                                        <p:tgtEl>
                                          <p:spTgt spid="60419">
                                            <p:txEl>
                                              <p:pRg st="1" end="1"/>
                                            </p:txEl>
                                          </p:spTgt>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4" presetClass="entr" presetSubtype="16" fill="hold" nodeType="clickEffect">
                                  <p:stCondLst>
                                    <p:cond delay="0"/>
                                  </p:stCondLst>
                                  <p:childTnLst>
                                    <p:set>
                                      <p:cBhvr>
                                        <p:cTn id="16" dur="1" fill="hold">
                                          <p:stCondLst>
                                            <p:cond delay="0"/>
                                          </p:stCondLst>
                                        </p:cTn>
                                        <p:tgtEl>
                                          <p:spTgt spid="60419">
                                            <p:txEl>
                                              <p:pRg st="3" end="3"/>
                                            </p:txEl>
                                          </p:spTgt>
                                        </p:tgtEl>
                                        <p:attrNameLst>
                                          <p:attrName>style.visibility</p:attrName>
                                        </p:attrNameLst>
                                      </p:cBhvr>
                                      <p:to>
                                        <p:strVal val="visible"/>
                                      </p:to>
                                    </p:set>
                                    <p:animEffect transition="in" filter="box(in)">
                                      <p:cBhvr>
                                        <p:cTn id="17" dur="500"/>
                                        <p:tgtEl>
                                          <p:spTgt spid="60419">
                                            <p:txEl>
                                              <p:pRg st="3" end="3"/>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0594" name="Picture 2"/>
          <p:cNvPicPr>
            <a:picLocks noChangeAspect="1" noChangeArrowheads="1"/>
          </p:cNvPicPr>
          <p:nvPr/>
        </p:nvPicPr>
        <p:blipFill>
          <a:blip r:embed="rId2">
            <a:extLst>
              <a:ext uri="{28A0092B-C50C-407E-A947-70E740481C1C}">
                <a14:useLocalDpi xmlns:a14="http://schemas.microsoft.com/office/drawing/2010/main" val="0"/>
              </a:ext>
            </a:extLst>
          </a:blip>
          <a:srcRect l="9262" t="43867" r="7634" b="9975"/>
          <a:stretch>
            <a:fillRect/>
          </a:stretch>
        </p:blipFill>
        <p:spPr bwMode="auto">
          <a:xfrm>
            <a:off x="250825" y="2509838"/>
            <a:ext cx="4248150" cy="2359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059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14875" y="1928813"/>
            <a:ext cx="4321175" cy="3522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0596" name="Rectangle 4"/>
          <p:cNvSpPr>
            <a:spLocks noChangeArrowheads="1"/>
          </p:cNvSpPr>
          <p:nvPr/>
        </p:nvSpPr>
        <p:spPr bwMode="auto">
          <a:xfrm>
            <a:off x="1619250" y="404813"/>
            <a:ext cx="6418263" cy="706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ctr"/>
          <a:lstStyle>
            <a:lvl1pPr eaLnBrk="0" hangingPunct="0">
              <a:spcBef>
                <a:spcPct val="20000"/>
              </a:spcBef>
              <a:buChar char="•"/>
              <a:defRPr sz="3200">
                <a:solidFill>
                  <a:schemeClr val="tx1"/>
                </a:solidFill>
                <a:latin typeface="Arial" pitchFamily="34" charset="0"/>
              </a:defRPr>
            </a:lvl1pPr>
            <a:lvl2pPr marL="742950" indent="-285750" eaLnBrk="0" hangingPunct="0">
              <a:spcBef>
                <a:spcPct val="20000"/>
              </a:spcBef>
              <a:buChar char="–"/>
              <a:defRPr sz="2800">
                <a:solidFill>
                  <a:schemeClr val="tx1"/>
                </a:solidFill>
                <a:latin typeface="Arial" pitchFamily="34" charset="0"/>
              </a:defRPr>
            </a:lvl2pPr>
            <a:lvl3pPr marL="1143000" indent="-228600" eaLnBrk="0" hangingPunct="0">
              <a:spcBef>
                <a:spcPct val="20000"/>
              </a:spcBef>
              <a:buChar char="•"/>
              <a:defRPr sz="2400">
                <a:solidFill>
                  <a:schemeClr val="tx1"/>
                </a:solidFill>
                <a:latin typeface="Arial" pitchFamily="34" charset="0"/>
              </a:defRPr>
            </a:lvl3pPr>
            <a:lvl4pPr marL="1600200" indent="-228600" eaLnBrk="0" hangingPunct="0">
              <a:spcBef>
                <a:spcPct val="20000"/>
              </a:spcBef>
              <a:buChar char="–"/>
              <a:defRPr sz="2000">
                <a:solidFill>
                  <a:schemeClr val="tx1"/>
                </a:solidFill>
                <a:latin typeface="Arial" pitchFamily="34" charset="0"/>
              </a:defRPr>
            </a:lvl4pPr>
            <a:lvl5pPr marL="2057400" indent="-228600" eaLnBrk="0" hangingPunct="0">
              <a:spcBef>
                <a:spcPct val="20000"/>
              </a:spcBef>
              <a:buChar char="»"/>
              <a:defRPr sz="2000">
                <a:solidFill>
                  <a:schemeClr val="tx1"/>
                </a:solidFill>
                <a:latin typeface="Arial" pitchFamily="34" charset="0"/>
              </a:defRPr>
            </a:lvl5pPr>
            <a:lvl6pPr marL="2514600" indent="-228600" eaLnBrk="0" fontAlgn="base" hangingPunct="0">
              <a:spcBef>
                <a:spcPct val="20000"/>
              </a:spcBef>
              <a:spcAft>
                <a:spcPct val="0"/>
              </a:spcAft>
              <a:buChar char="»"/>
              <a:defRPr sz="2000">
                <a:solidFill>
                  <a:schemeClr val="tx1"/>
                </a:solidFill>
                <a:latin typeface="Arial" pitchFamily="34" charset="0"/>
              </a:defRPr>
            </a:lvl6pPr>
            <a:lvl7pPr marL="2971800" indent="-228600" eaLnBrk="0" fontAlgn="base" hangingPunct="0">
              <a:spcBef>
                <a:spcPct val="20000"/>
              </a:spcBef>
              <a:spcAft>
                <a:spcPct val="0"/>
              </a:spcAft>
              <a:buChar char="»"/>
              <a:defRPr sz="2000">
                <a:solidFill>
                  <a:schemeClr val="tx1"/>
                </a:solidFill>
                <a:latin typeface="Arial" pitchFamily="34" charset="0"/>
              </a:defRPr>
            </a:lvl7pPr>
            <a:lvl8pPr marL="3429000" indent="-228600" eaLnBrk="0" fontAlgn="base" hangingPunct="0">
              <a:spcBef>
                <a:spcPct val="20000"/>
              </a:spcBef>
              <a:spcAft>
                <a:spcPct val="0"/>
              </a:spcAft>
              <a:buChar char="»"/>
              <a:defRPr sz="2000">
                <a:solidFill>
                  <a:schemeClr val="tx1"/>
                </a:solidFill>
                <a:latin typeface="Arial" pitchFamily="34" charset="0"/>
              </a:defRPr>
            </a:lvl8pPr>
            <a:lvl9pPr marL="3886200" indent="-228600" eaLnBrk="0" fontAlgn="base" hangingPunct="0">
              <a:spcBef>
                <a:spcPct val="20000"/>
              </a:spcBef>
              <a:spcAft>
                <a:spcPct val="0"/>
              </a:spcAft>
              <a:buChar char="»"/>
              <a:defRPr sz="2000">
                <a:solidFill>
                  <a:schemeClr val="tx1"/>
                </a:solidFill>
                <a:latin typeface="Arial" pitchFamily="34" charset="0"/>
              </a:defRPr>
            </a:lvl9pPr>
          </a:lstStyle>
          <a:p>
            <a:pPr algn="ctr" eaLnBrk="1" hangingPunct="1">
              <a:spcBef>
                <a:spcPct val="0"/>
              </a:spcBef>
              <a:buFontTx/>
              <a:buNone/>
            </a:pPr>
            <a:r>
              <a:rPr lang="lt-LT" altLang="en-US" sz="4000">
                <a:solidFill>
                  <a:schemeClr val="tx2"/>
                </a:solidFill>
              </a:rPr>
              <a:t>Šviestukai</a:t>
            </a:r>
          </a:p>
        </p:txBody>
      </p:sp>
    </p:spTree>
  </p:cSld>
  <p:clrMapOvr>
    <a:masterClrMapping/>
  </p:clrMapOvr>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Rectangle 2"/>
          <p:cNvSpPr>
            <a:spLocks noGrp="1" noChangeArrowheads="1"/>
          </p:cNvSpPr>
          <p:nvPr>
            <p:ph type="title" idx="4294967295"/>
          </p:nvPr>
        </p:nvSpPr>
        <p:spPr>
          <a:xfrm>
            <a:off x="1403350" y="274638"/>
            <a:ext cx="7283450" cy="706437"/>
          </a:xfrm>
        </p:spPr>
        <p:txBody>
          <a:bodyPr/>
          <a:lstStyle/>
          <a:p>
            <a:r>
              <a:rPr lang="lt-LT" altLang="en-US" sz="4000" smtClean="0"/>
              <a:t>Puslaidininkinis žibintas</a:t>
            </a:r>
          </a:p>
        </p:txBody>
      </p:sp>
      <p:sp>
        <p:nvSpPr>
          <p:cNvPr id="61443" name="Rectangle 3"/>
          <p:cNvSpPr>
            <a:spLocks noGrp="1" noChangeArrowheads="1"/>
          </p:cNvSpPr>
          <p:nvPr>
            <p:ph type="body" idx="4294967295"/>
          </p:nvPr>
        </p:nvSpPr>
        <p:spPr>
          <a:xfrm>
            <a:off x="250825" y="1196975"/>
            <a:ext cx="8675688" cy="4464050"/>
          </a:xfrm>
        </p:spPr>
        <p:txBody>
          <a:bodyPr/>
          <a:lstStyle/>
          <a:p>
            <a:r>
              <a:rPr lang="lt-LT" altLang="en-US" smtClean="0"/>
              <a:t>Tokiame šaltinyje beveik visa elektros energija gali virsti šviesa. </a:t>
            </a:r>
            <a:r>
              <a:rPr lang="lt-LT" altLang="en-US" sz="2400" smtClean="0"/>
              <a:t>(Dabar jau sugebama maždaug pusę tos šviesos “ištraukti” iš šviestuko. Palyginimui: kaitinimo lemputė tik apie 4 </a:t>
            </a:r>
            <a:r>
              <a:rPr lang="ru-RU" altLang="en-US" sz="2400" smtClean="0"/>
              <a:t>%</a:t>
            </a:r>
            <a:r>
              <a:rPr lang="lt-LT" altLang="en-US" sz="2400" smtClean="0"/>
              <a:t> elektros šviesos paverčia šviesa ir sudega po maždaug 1000 valandų.)</a:t>
            </a:r>
            <a:r>
              <a:rPr lang="lt-LT" altLang="en-US" smtClean="0"/>
              <a:t> Ateitis puslaidininkinėms lempoms su nanodariniais.</a:t>
            </a:r>
          </a:p>
          <a:p>
            <a:r>
              <a:rPr lang="lt-LT" altLang="en-US" smtClean="0"/>
              <a:t>Šiandien jau automobilių prožektoriuose šviečia puslaidininkiniai žibintai</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61443">
                                            <p:txEl>
                                              <p:pRg st="0" end="0"/>
                                            </p:txEl>
                                          </p:spTgt>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4" presetClass="entr" presetSubtype="16" fill="hold" nodeType="clickEffect">
                                  <p:stCondLst>
                                    <p:cond delay="0"/>
                                  </p:stCondLst>
                                  <p:childTnLst>
                                    <p:set>
                                      <p:cBhvr>
                                        <p:cTn id="10" dur="1" fill="hold">
                                          <p:stCondLst>
                                            <p:cond delay="0"/>
                                          </p:stCondLst>
                                        </p:cTn>
                                        <p:tgtEl>
                                          <p:spTgt spid="61443">
                                            <p:txEl>
                                              <p:pRg st="0" end="0"/>
                                            </p:txEl>
                                          </p:spTgt>
                                        </p:tgtEl>
                                        <p:attrNameLst>
                                          <p:attrName>style.visibility</p:attrName>
                                        </p:attrNameLst>
                                      </p:cBhvr>
                                      <p:to>
                                        <p:strVal val="visible"/>
                                      </p:to>
                                    </p:set>
                                    <p:animEffect transition="in" filter="box(in)">
                                      <p:cBhvr>
                                        <p:cTn id="11" dur="500"/>
                                        <p:tgtEl>
                                          <p:spTgt spid="61443">
                                            <p:txEl>
                                              <p:pRg st="0" end="0"/>
                                            </p:txEl>
                                          </p:spTgt>
                                        </p:tgtEl>
                                      </p:cBhvr>
                                    </p:animEffect>
                                  </p:childTnLst>
                                </p:cTn>
                              </p:par>
                            </p:childTnLst>
                          </p:cTn>
                        </p:par>
                      </p:childTnLst>
                    </p:cTn>
                  </p:par>
                  <p:par>
                    <p:cTn id="12" fill="hold" nodeType="clickPar">
                      <p:stCondLst>
                        <p:cond delay="indefinite"/>
                      </p:stCondLst>
                      <p:childTnLst>
                        <p:par>
                          <p:cTn id="13" fill="hold" nodeType="withGroup">
                            <p:stCondLst>
                              <p:cond delay="0"/>
                            </p:stCondLst>
                            <p:childTnLst>
                              <p:par>
                                <p:cTn id="14" presetID="2" presetClass="entr" presetSubtype="4" fill="hold" nodeType="clickEffect">
                                  <p:stCondLst>
                                    <p:cond delay="0"/>
                                  </p:stCondLst>
                                  <p:childTnLst>
                                    <p:set>
                                      <p:cBhvr>
                                        <p:cTn id="15" dur="1" fill="hold">
                                          <p:stCondLst>
                                            <p:cond delay="0"/>
                                          </p:stCondLst>
                                        </p:cTn>
                                        <p:tgtEl>
                                          <p:spTgt spid="61443">
                                            <p:txEl>
                                              <p:pRg st="1" end="1"/>
                                            </p:txEl>
                                          </p:spTgt>
                                        </p:tgtEl>
                                        <p:attrNameLst>
                                          <p:attrName>style.visibility</p:attrName>
                                        </p:attrNameLst>
                                      </p:cBhvr>
                                      <p:to>
                                        <p:strVal val="visible"/>
                                      </p:to>
                                    </p:set>
                                    <p:anim calcmode="lin" valueType="num">
                                      <p:cBhvr additive="base">
                                        <p:cTn id="16" dur="500" fill="hold"/>
                                        <p:tgtEl>
                                          <p:spTgt spid="61443">
                                            <p:txEl>
                                              <p:pRg st="1" end="1"/>
                                            </p:txEl>
                                          </p:spTgt>
                                        </p:tgtEl>
                                        <p:attrNameLst>
                                          <p:attrName>ppt_x</p:attrName>
                                        </p:attrNameLst>
                                      </p:cBhvr>
                                      <p:tavLst>
                                        <p:tav tm="0">
                                          <p:val>
                                            <p:strVal val="#ppt_x"/>
                                          </p:val>
                                        </p:tav>
                                        <p:tav tm="100000">
                                          <p:val>
                                            <p:strVal val="#ppt_x"/>
                                          </p:val>
                                        </p:tav>
                                      </p:tavLst>
                                    </p:anim>
                                    <p:anim calcmode="lin" valueType="num">
                                      <p:cBhvr additive="base">
                                        <p:cTn id="17" dur="500" fill="hold"/>
                                        <p:tgtEl>
                                          <p:spTgt spid="61443">
                                            <p:txEl>
                                              <p:pRg st="1" end="1"/>
                                            </p:txEl>
                                          </p:spTgt>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Rectangle 2"/>
          <p:cNvSpPr>
            <a:spLocks noGrp="1" noChangeArrowheads="1"/>
          </p:cNvSpPr>
          <p:nvPr>
            <p:ph type="title"/>
          </p:nvPr>
        </p:nvSpPr>
        <p:spPr>
          <a:xfrm>
            <a:off x="1116013" y="188913"/>
            <a:ext cx="4248150" cy="719137"/>
          </a:xfrm>
        </p:spPr>
        <p:txBody>
          <a:bodyPr/>
          <a:lstStyle/>
          <a:p>
            <a:r>
              <a:rPr lang="lt-LT" altLang="en-US" sz="3200" b="1" smtClean="0">
                <a:solidFill>
                  <a:schemeClr val="tx1"/>
                </a:solidFill>
              </a:rPr>
              <a:t>Puslaidininkinės lempos</a:t>
            </a:r>
          </a:p>
        </p:txBody>
      </p:sp>
      <p:sp>
        <p:nvSpPr>
          <p:cNvPr id="109571" name="Rectangle 3"/>
          <p:cNvSpPr>
            <a:spLocks noGrp="1" noChangeArrowheads="1"/>
          </p:cNvSpPr>
          <p:nvPr>
            <p:ph type="body" idx="1"/>
          </p:nvPr>
        </p:nvSpPr>
        <p:spPr>
          <a:xfrm>
            <a:off x="5076825" y="5589588"/>
            <a:ext cx="3851275" cy="825500"/>
          </a:xfrm>
        </p:spPr>
        <p:txBody>
          <a:bodyPr/>
          <a:lstStyle/>
          <a:p>
            <a:pPr>
              <a:lnSpc>
                <a:spcPct val="90000"/>
              </a:lnSpc>
              <a:spcBef>
                <a:spcPct val="0"/>
              </a:spcBef>
              <a:buFontTx/>
              <a:buNone/>
            </a:pPr>
            <a:r>
              <a:rPr lang="en-US" altLang="en-US" sz="2400" smtClean="0">
                <a:solidFill>
                  <a:srgbClr val="333333"/>
                </a:solidFill>
                <a:latin typeface="Times New Roman" pitchFamily="18" charset="0"/>
              </a:rPr>
              <a:t>A.Žukausko ir</a:t>
            </a:r>
            <a:r>
              <a:rPr lang="lt-LT" altLang="en-US" sz="2400" smtClean="0">
                <a:solidFill>
                  <a:srgbClr val="333333"/>
                </a:solidFill>
                <a:latin typeface="Times New Roman" pitchFamily="18" charset="0"/>
              </a:rPr>
              <a:t> </a:t>
            </a:r>
            <a:r>
              <a:rPr lang="en-US" altLang="en-US" sz="2400" smtClean="0">
                <a:solidFill>
                  <a:srgbClr val="333333"/>
                </a:solidFill>
                <a:latin typeface="Times New Roman" pitchFamily="18" charset="0"/>
              </a:rPr>
              <a:t>bendraautorių monografija kinų kalba.</a:t>
            </a:r>
            <a:endParaRPr lang="en-US" altLang="en-US" sz="2400" smtClean="0">
              <a:latin typeface="Times New Roman" pitchFamily="18" charset="0"/>
            </a:endParaRPr>
          </a:p>
        </p:txBody>
      </p:sp>
      <p:pic>
        <p:nvPicPr>
          <p:cNvPr id="109572"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370513" y="0"/>
            <a:ext cx="3773487" cy="544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2645" name="Rectangle 5"/>
          <p:cNvSpPr>
            <a:spLocks noChangeArrowheads="1"/>
          </p:cNvSpPr>
          <p:nvPr/>
        </p:nvSpPr>
        <p:spPr bwMode="auto">
          <a:xfrm>
            <a:off x="0" y="3387725"/>
            <a:ext cx="312738" cy="2746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200">
                <a:solidFill>
                  <a:srgbClr val="333333"/>
                </a:solidFill>
                <a:ea typeface="Times New Roman" pitchFamily="18" charset="0"/>
                <a:cs typeface="Arial" pitchFamily="34" charset="0"/>
              </a:rPr>
              <a:t>   </a:t>
            </a:r>
            <a:endParaRPr lang="lt-LT" altLang="en-US">
              <a:ea typeface="Times New Roman" pitchFamily="18" charset="0"/>
              <a:cs typeface="Arial" pitchFamily="34" charset="0"/>
            </a:endParaRPr>
          </a:p>
        </p:txBody>
      </p:sp>
      <p:sp>
        <p:nvSpPr>
          <p:cNvPr id="112646" name="Rectangle 6"/>
          <p:cNvSpPr>
            <a:spLocks noChangeArrowheads="1"/>
          </p:cNvSpPr>
          <p:nvPr/>
        </p:nvSpPr>
        <p:spPr bwMode="auto">
          <a:xfrm>
            <a:off x="0" y="513873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endParaRPr lang="en-US" altLang="en-US"/>
          </a:p>
        </p:txBody>
      </p:sp>
      <p:sp>
        <p:nvSpPr>
          <p:cNvPr id="112647" name="Rectangle 7"/>
          <p:cNvSpPr>
            <a:spLocks noChangeArrowheads="1"/>
          </p:cNvSpPr>
          <p:nvPr/>
        </p:nvSpPr>
        <p:spPr bwMode="auto">
          <a:xfrm>
            <a:off x="0" y="5138738"/>
            <a:ext cx="227013" cy="2746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tabLst>
                <a:tab pos="457200" algn="l"/>
                <a:tab pos="571500" algn="l"/>
                <a:tab pos="800100" algn="l"/>
              </a:tabLst>
              <a:defRPr>
                <a:solidFill>
                  <a:srgbClr val="000000"/>
                </a:solidFill>
                <a:latin typeface="Arial" pitchFamily="34" charset="0"/>
                <a:cs typeface="Times New Roman" pitchFamily="18" charset="0"/>
              </a:defRPr>
            </a:lvl1pPr>
            <a:lvl2pPr marL="742950" indent="-285750" eaLnBrk="0" hangingPunct="0">
              <a:tabLst>
                <a:tab pos="457200" algn="l"/>
                <a:tab pos="571500" algn="l"/>
                <a:tab pos="800100" algn="l"/>
              </a:tabLst>
              <a:defRPr>
                <a:solidFill>
                  <a:srgbClr val="000000"/>
                </a:solidFill>
                <a:latin typeface="Arial" pitchFamily="34" charset="0"/>
                <a:cs typeface="Times New Roman" pitchFamily="18" charset="0"/>
              </a:defRPr>
            </a:lvl2pPr>
            <a:lvl3pPr marL="1143000" indent="-228600" eaLnBrk="0" hangingPunct="0">
              <a:tabLst>
                <a:tab pos="457200" algn="l"/>
                <a:tab pos="571500" algn="l"/>
                <a:tab pos="800100" algn="l"/>
              </a:tabLst>
              <a:defRPr>
                <a:solidFill>
                  <a:srgbClr val="000000"/>
                </a:solidFill>
                <a:latin typeface="Arial" pitchFamily="34" charset="0"/>
                <a:cs typeface="Times New Roman" pitchFamily="18" charset="0"/>
              </a:defRPr>
            </a:lvl3pPr>
            <a:lvl4pPr marL="1600200" indent="-228600" eaLnBrk="0" hangingPunct="0">
              <a:tabLst>
                <a:tab pos="457200" algn="l"/>
                <a:tab pos="571500" algn="l"/>
                <a:tab pos="800100" algn="l"/>
              </a:tabLst>
              <a:defRPr>
                <a:solidFill>
                  <a:srgbClr val="000000"/>
                </a:solidFill>
                <a:latin typeface="Arial" pitchFamily="34" charset="0"/>
                <a:cs typeface="Times New Roman" pitchFamily="18" charset="0"/>
              </a:defRPr>
            </a:lvl4pPr>
            <a:lvl5pPr marL="2057400" indent="-228600" eaLnBrk="0" hangingPunct="0">
              <a:tabLst>
                <a:tab pos="457200" algn="l"/>
                <a:tab pos="571500" algn="l"/>
                <a:tab pos="800100" algn="l"/>
              </a:tabLst>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tabLst>
                <a:tab pos="457200" algn="l"/>
                <a:tab pos="571500" algn="l"/>
                <a:tab pos="800100" algn="l"/>
              </a:tabLst>
              <a:defRPr>
                <a:solidFill>
                  <a:srgbClr val="000000"/>
                </a:solidFill>
                <a:latin typeface="Arial" pitchFamily="34" charset="0"/>
                <a:cs typeface="Times New Roman" pitchFamily="18" charset="0"/>
              </a:defRPr>
            </a:lvl9pPr>
          </a:lstStyle>
          <a:p>
            <a:pPr eaLnBrk="1" hangingPunct="1"/>
            <a:r>
              <a:rPr lang="lt-LT" altLang="en-US" sz="1200">
                <a:solidFill>
                  <a:srgbClr val="333333"/>
                </a:solidFill>
                <a:ea typeface="Times New Roman" pitchFamily="18" charset="0"/>
                <a:cs typeface="Arial" pitchFamily="34" charset="0"/>
              </a:rPr>
              <a:t> </a:t>
            </a:r>
            <a:endParaRPr lang="lt-LT" altLang="en-US">
              <a:solidFill>
                <a:schemeClr val="tx1"/>
              </a:solidFill>
              <a:ea typeface="Times New Roman" pitchFamily="18" charset="0"/>
              <a:cs typeface="Arial" pitchFamily="34" charset="0"/>
            </a:endParaRPr>
          </a:p>
        </p:txBody>
      </p:sp>
      <p:pic>
        <p:nvPicPr>
          <p:cNvPr id="109576" name="Picture 8"/>
          <p:cNvPicPr>
            <a:picLocks noChangeAspect="1" noChangeArrowheads="1"/>
          </p:cNvPicPr>
          <p:nvPr/>
        </p:nvPicPr>
        <p:blipFill>
          <a:blip r:embed="rId3" cstate="print">
            <a:extLst>
              <a:ext uri="{28A0092B-C50C-407E-A947-70E740481C1C}">
                <a14:useLocalDpi xmlns:a14="http://schemas.microsoft.com/office/drawing/2010/main" val="0"/>
              </a:ext>
            </a:extLst>
          </a:blip>
          <a:srcRect r="9785"/>
          <a:stretch>
            <a:fillRect/>
          </a:stretch>
        </p:blipFill>
        <p:spPr bwMode="auto">
          <a:xfrm>
            <a:off x="1979613" y="1196975"/>
            <a:ext cx="3071812" cy="3168650"/>
          </a:xfrm>
          <a:prstGeom prst="rect">
            <a:avLst/>
          </a:prstGeom>
          <a:solidFill>
            <a:schemeClr val="bg1"/>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9577" name="Picture 9"/>
          <p:cNvPicPr>
            <a:picLocks noChangeAspect="1" noChangeArrowheads="1"/>
          </p:cNvPicPr>
          <p:nvPr/>
        </p:nvPicPr>
        <p:blipFill>
          <a:blip r:embed="rId4">
            <a:extLst>
              <a:ext uri="{28A0092B-C50C-407E-A947-70E740481C1C}">
                <a14:useLocalDpi xmlns:a14="http://schemas.microsoft.com/office/drawing/2010/main" val="0"/>
              </a:ext>
            </a:extLst>
          </a:blip>
          <a:srcRect l="7573" t="40845" r="6905" b="10930"/>
          <a:stretch>
            <a:fillRect/>
          </a:stretch>
        </p:blipFill>
        <p:spPr bwMode="auto">
          <a:xfrm>
            <a:off x="395288" y="4441825"/>
            <a:ext cx="4464050" cy="2035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12650" name="Text Box 10"/>
          <p:cNvSpPr txBox="1">
            <a:spLocks noChangeArrowheads="1"/>
          </p:cNvSpPr>
          <p:nvPr/>
        </p:nvSpPr>
        <p:spPr bwMode="auto">
          <a:xfrm>
            <a:off x="250825" y="1628775"/>
            <a:ext cx="1482725" cy="13731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2800" b="1">
                <a:solidFill>
                  <a:schemeClr val="accent2"/>
                </a:solidFill>
              </a:rPr>
              <a:t>VU TMI </a:t>
            </a:r>
          </a:p>
          <a:p>
            <a:pPr eaLnBrk="1" hangingPunct="1"/>
            <a:r>
              <a:rPr lang="lt-LT" altLang="en-US" sz="2800" b="1">
                <a:solidFill>
                  <a:schemeClr val="accent2"/>
                </a:solidFill>
              </a:rPr>
              <a:t>ir </a:t>
            </a:r>
          </a:p>
          <a:p>
            <a:pPr eaLnBrk="1" hangingPunct="1"/>
            <a:r>
              <a:rPr lang="lt-LT" altLang="en-US" sz="2800" b="1">
                <a:solidFill>
                  <a:schemeClr val="accent2"/>
                </a:solidFill>
              </a:rPr>
              <a:t>VU MIF</a:t>
            </a:r>
          </a:p>
        </p:txBody>
      </p:sp>
    </p:spTree>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8" presetClass="entr" presetSubtype="16" fill="hold" nodeType="clickEffect">
                                  <p:stCondLst>
                                    <p:cond delay="0"/>
                                  </p:stCondLst>
                                  <p:childTnLst>
                                    <p:set>
                                      <p:cBhvr>
                                        <p:cTn id="6" dur="1" fill="hold">
                                          <p:stCondLst>
                                            <p:cond delay="0"/>
                                          </p:stCondLst>
                                        </p:cTn>
                                        <p:tgtEl>
                                          <p:spTgt spid="109572"/>
                                        </p:tgtEl>
                                        <p:attrNameLst>
                                          <p:attrName>style.visibility</p:attrName>
                                        </p:attrNameLst>
                                      </p:cBhvr>
                                      <p:to>
                                        <p:strVal val="visible"/>
                                      </p:to>
                                    </p:set>
                                    <p:animEffect transition="in" filter="diamond(in)">
                                      <p:cBhvr>
                                        <p:cTn id="7" dur="2000"/>
                                        <p:tgtEl>
                                          <p:spTgt spid="109572"/>
                                        </p:tgtEl>
                                      </p:cBhvr>
                                    </p:animEffect>
                                  </p:childTnLst>
                                </p:cTn>
                              </p:par>
                              <p:par>
                                <p:cTn id="8" presetID="8" presetClass="entr" presetSubtype="16" fill="hold" grpId="0" nodeType="withEffect">
                                  <p:stCondLst>
                                    <p:cond delay="0"/>
                                  </p:stCondLst>
                                  <p:childTnLst>
                                    <p:set>
                                      <p:cBhvr>
                                        <p:cTn id="9" dur="1" fill="hold">
                                          <p:stCondLst>
                                            <p:cond delay="0"/>
                                          </p:stCondLst>
                                        </p:cTn>
                                        <p:tgtEl>
                                          <p:spTgt spid="109571">
                                            <p:txEl>
                                              <p:pRg st="0" end="0"/>
                                            </p:txEl>
                                          </p:spTgt>
                                        </p:tgtEl>
                                        <p:attrNameLst>
                                          <p:attrName>style.visibility</p:attrName>
                                        </p:attrNameLst>
                                      </p:cBhvr>
                                      <p:to>
                                        <p:strVal val="visible"/>
                                      </p:to>
                                    </p:set>
                                    <p:animEffect transition="in" filter="diamond(in)">
                                      <p:cBhvr>
                                        <p:cTn id="10" dur="2000"/>
                                        <p:tgtEl>
                                          <p:spTgt spid="109571">
                                            <p:txEl>
                                              <p:pRg st="0" end="0"/>
                                            </p:txEl>
                                          </p:spTgt>
                                        </p:tgtEl>
                                      </p:cBhvr>
                                    </p:animEffect>
                                  </p:childTnLst>
                                </p:cTn>
                              </p:par>
                            </p:childTnLst>
                          </p:cTn>
                        </p:par>
                      </p:childTnLst>
                    </p:cTn>
                  </p:par>
                  <p:par>
                    <p:cTn id="11" fill="hold" nodeType="clickPar">
                      <p:stCondLst>
                        <p:cond delay="indefinite"/>
                      </p:stCondLst>
                      <p:childTnLst>
                        <p:par>
                          <p:cTn id="12" fill="hold" nodeType="withGroup">
                            <p:stCondLst>
                              <p:cond delay="0"/>
                            </p:stCondLst>
                            <p:childTnLst>
                              <p:par>
                                <p:cTn id="13" presetID="5" presetClass="entr" presetSubtype="10" fill="hold" nodeType="clickEffect">
                                  <p:stCondLst>
                                    <p:cond delay="0"/>
                                  </p:stCondLst>
                                  <p:childTnLst>
                                    <p:set>
                                      <p:cBhvr>
                                        <p:cTn id="14" dur="1" fill="hold">
                                          <p:stCondLst>
                                            <p:cond delay="0"/>
                                          </p:stCondLst>
                                        </p:cTn>
                                        <p:tgtEl>
                                          <p:spTgt spid="109576"/>
                                        </p:tgtEl>
                                        <p:attrNameLst>
                                          <p:attrName>style.visibility</p:attrName>
                                        </p:attrNameLst>
                                      </p:cBhvr>
                                      <p:to>
                                        <p:strVal val="visible"/>
                                      </p:to>
                                    </p:set>
                                    <p:animEffect transition="in" filter="checkerboard(across)">
                                      <p:cBhvr>
                                        <p:cTn id="15" dur="500"/>
                                        <p:tgtEl>
                                          <p:spTgt spid="109576"/>
                                        </p:tgtEl>
                                      </p:cBhvr>
                                    </p:animEffect>
                                  </p:childTnLst>
                                </p:cTn>
                              </p:par>
                              <p:par>
                                <p:cTn id="16" presetID="5" presetClass="entr" presetSubtype="10" fill="hold" nodeType="withEffect">
                                  <p:stCondLst>
                                    <p:cond delay="0"/>
                                  </p:stCondLst>
                                  <p:childTnLst>
                                    <p:set>
                                      <p:cBhvr>
                                        <p:cTn id="17" dur="1" fill="hold">
                                          <p:stCondLst>
                                            <p:cond delay="0"/>
                                          </p:stCondLst>
                                        </p:cTn>
                                        <p:tgtEl>
                                          <p:spTgt spid="109577"/>
                                        </p:tgtEl>
                                        <p:attrNameLst>
                                          <p:attrName>style.visibility</p:attrName>
                                        </p:attrNameLst>
                                      </p:cBhvr>
                                      <p:to>
                                        <p:strVal val="visible"/>
                                      </p:to>
                                    </p:set>
                                    <p:animEffect transition="in" filter="checkerboard(across)">
                                      <p:cBhvr>
                                        <p:cTn id="18" dur="500"/>
                                        <p:tgtEl>
                                          <p:spTgt spid="10957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9571" grpId="0" build="p"/>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Title 1"/>
          <p:cNvSpPr>
            <a:spLocks noGrp="1"/>
          </p:cNvSpPr>
          <p:nvPr>
            <p:ph type="title" idx="4294967295"/>
          </p:nvPr>
        </p:nvSpPr>
        <p:spPr>
          <a:xfrm>
            <a:off x="250825" y="188913"/>
            <a:ext cx="8569325" cy="647700"/>
          </a:xfrm>
        </p:spPr>
        <p:txBody>
          <a:bodyPr lIns="103639" tIns="51820" rIns="103639" bIns="51820"/>
          <a:lstStyle/>
          <a:p>
            <a:pPr eaLnBrk="1" hangingPunct="1"/>
            <a:r>
              <a:rPr lang="en-US" altLang="en-US" sz="3200" smtClean="0"/>
              <a:t>“Standartinis” ir LEDais gatv</a:t>
            </a:r>
            <a:r>
              <a:rPr lang="lt-LT" altLang="en-US" sz="2800" smtClean="0"/>
              <a:t>ė</a:t>
            </a:r>
            <a:r>
              <a:rPr lang="en-US" altLang="en-US" sz="3200" smtClean="0"/>
              <a:t>s ap</a:t>
            </a:r>
            <a:r>
              <a:rPr lang="lt-LT" altLang="en-US" sz="2800" smtClean="0"/>
              <a:t>š</a:t>
            </a:r>
            <a:r>
              <a:rPr lang="en-US" altLang="en-US" sz="3200" smtClean="0"/>
              <a:t>vietimas</a:t>
            </a:r>
            <a:endParaRPr lang="lt-LT" altLang="en-US" sz="3200" smtClean="0"/>
          </a:p>
        </p:txBody>
      </p:sp>
      <p:pic>
        <p:nvPicPr>
          <p:cNvPr id="113667" name="Picture 2" descr="F:\My Documents\Semiconduct\HISTORY -08\ENERGETIKA\Poligonas\HPSlamps (1 of 1).jpg"/>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92088" y="1016000"/>
            <a:ext cx="4183062" cy="52562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3668" name="Picture 3" descr="F:\My Documents\Semiconduct\HISTORY -08\ENERGETIKA\Poligonas\LEDlamps2 (1 of 1).jpg"/>
          <p:cNvPicPr>
            <a:picLocks noChangeAspect="1" noChangeArrowheads="1"/>
          </p:cNvPicPr>
          <p:nvPr/>
        </p:nvPicPr>
        <p:blipFill>
          <a:blip r:embed="rId4" cstate="print">
            <a:extLst>
              <a:ext uri="{28A0092B-C50C-407E-A947-70E740481C1C}">
                <a14:useLocalDpi xmlns:a14="http://schemas.microsoft.com/office/drawing/2010/main" val="0"/>
              </a:ext>
            </a:extLst>
          </a:blip>
          <a:srcRect/>
          <a:stretch>
            <a:fillRect/>
          </a:stretch>
        </p:blipFill>
        <p:spPr bwMode="auto">
          <a:xfrm>
            <a:off x="4743450" y="1016000"/>
            <a:ext cx="4178300" cy="5267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3669" name="Rounded Rectangle 4"/>
          <p:cNvSpPr>
            <a:spLocks noChangeArrowheads="1"/>
          </p:cNvSpPr>
          <p:nvPr/>
        </p:nvSpPr>
        <p:spPr bwMode="auto">
          <a:xfrm>
            <a:off x="290513" y="4524375"/>
            <a:ext cx="3063875" cy="444500"/>
          </a:xfrm>
          <a:prstGeom prst="roundRect">
            <a:avLst>
              <a:gd name="adj" fmla="val 16667"/>
            </a:avLst>
          </a:prstGeom>
          <a:solidFill>
            <a:srgbClr val="FCD5B5"/>
          </a:solidFill>
          <a:ln w="76200" algn="ctr">
            <a:solidFill>
              <a:srgbClr val="984807"/>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70" name="TextBox 5"/>
          <p:cNvSpPr txBox="1">
            <a:spLocks noChangeArrowheads="1"/>
          </p:cNvSpPr>
          <p:nvPr/>
        </p:nvSpPr>
        <p:spPr bwMode="auto">
          <a:xfrm>
            <a:off x="339725" y="4573588"/>
            <a:ext cx="296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a:t>Efektingumas    </a:t>
            </a:r>
            <a:r>
              <a:rPr lang="en-US" altLang="en-US" sz="1600">
                <a:latin typeface="Calibri" pitchFamily="34" charset="0"/>
              </a:rPr>
              <a:t>60 ÷ 130 lm/W </a:t>
            </a:r>
          </a:p>
        </p:txBody>
      </p:sp>
      <p:sp>
        <p:nvSpPr>
          <p:cNvPr id="113671" name="Rounded Rectangle 6"/>
          <p:cNvSpPr>
            <a:spLocks noChangeArrowheads="1"/>
          </p:cNvSpPr>
          <p:nvPr/>
        </p:nvSpPr>
        <p:spPr bwMode="auto">
          <a:xfrm>
            <a:off x="5807075" y="4524375"/>
            <a:ext cx="3016250" cy="444500"/>
          </a:xfrm>
          <a:prstGeom prst="roundRect">
            <a:avLst>
              <a:gd name="adj" fmla="val 16667"/>
            </a:avLst>
          </a:prstGeom>
          <a:solidFill>
            <a:srgbClr val="DCE6F2"/>
          </a:solidFill>
          <a:ln w="76200" algn="ctr">
            <a:solidFill>
              <a:srgbClr val="376092"/>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72" name="TextBox 7"/>
          <p:cNvSpPr txBox="1">
            <a:spLocks noChangeArrowheads="1"/>
          </p:cNvSpPr>
          <p:nvPr/>
        </p:nvSpPr>
        <p:spPr bwMode="auto">
          <a:xfrm>
            <a:off x="5856288" y="4573588"/>
            <a:ext cx="2917825"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algn="r" eaLnBrk="1" hangingPunct="1"/>
            <a:r>
              <a:rPr lang="lt-LT" altLang="en-US" sz="1600"/>
              <a:t>Efektingumas</a:t>
            </a:r>
            <a:r>
              <a:rPr lang="en-US" altLang="en-US" sz="1600">
                <a:latin typeface="Calibri" pitchFamily="34" charset="0"/>
              </a:rPr>
              <a:t> </a:t>
            </a:r>
            <a:r>
              <a:rPr lang="lt-LT" altLang="en-US" sz="1600"/>
              <a:t>  </a:t>
            </a:r>
            <a:r>
              <a:rPr lang="en-US" altLang="en-US" sz="1600">
                <a:latin typeface="Calibri" pitchFamily="34" charset="0"/>
              </a:rPr>
              <a:t>70÷130 lm/W </a:t>
            </a:r>
          </a:p>
        </p:txBody>
      </p:sp>
      <p:sp>
        <p:nvSpPr>
          <p:cNvPr id="113673" name="Rounded Rectangle 8"/>
          <p:cNvSpPr>
            <a:spLocks noChangeArrowheads="1"/>
          </p:cNvSpPr>
          <p:nvPr/>
        </p:nvSpPr>
        <p:spPr bwMode="auto">
          <a:xfrm>
            <a:off x="290513" y="5067300"/>
            <a:ext cx="4003675" cy="444500"/>
          </a:xfrm>
          <a:prstGeom prst="roundRect">
            <a:avLst>
              <a:gd name="adj" fmla="val 16667"/>
            </a:avLst>
          </a:prstGeom>
          <a:solidFill>
            <a:srgbClr val="FCD5B5"/>
          </a:solidFill>
          <a:ln w="76200" algn="ctr">
            <a:solidFill>
              <a:srgbClr val="984807"/>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74" name="TextBox 9"/>
          <p:cNvSpPr txBox="1">
            <a:spLocks noChangeArrowheads="1"/>
          </p:cNvSpPr>
          <p:nvPr/>
        </p:nvSpPr>
        <p:spPr bwMode="auto">
          <a:xfrm>
            <a:off x="339725" y="5116513"/>
            <a:ext cx="3903663"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a:t>Spalvinė temperatūra    </a:t>
            </a:r>
            <a:r>
              <a:rPr lang="en-US" altLang="en-US" sz="1600">
                <a:latin typeface="Calibri" pitchFamily="34" charset="0"/>
              </a:rPr>
              <a:t>1800 ÷ 2000 K </a:t>
            </a:r>
          </a:p>
        </p:txBody>
      </p:sp>
      <p:sp>
        <p:nvSpPr>
          <p:cNvPr id="113675" name="Rounded Rectangle 10"/>
          <p:cNvSpPr>
            <a:spLocks noChangeArrowheads="1"/>
          </p:cNvSpPr>
          <p:nvPr/>
        </p:nvSpPr>
        <p:spPr bwMode="auto">
          <a:xfrm>
            <a:off x="290513" y="3981450"/>
            <a:ext cx="3063875" cy="444500"/>
          </a:xfrm>
          <a:prstGeom prst="roundRect">
            <a:avLst>
              <a:gd name="adj" fmla="val 16667"/>
            </a:avLst>
          </a:prstGeom>
          <a:solidFill>
            <a:srgbClr val="FCD5B5"/>
          </a:solidFill>
          <a:ln w="76200" algn="ctr">
            <a:solidFill>
              <a:srgbClr val="984807"/>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76" name="TextBox 11"/>
          <p:cNvSpPr txBox="1">
            <a:spLocks noChangeArrowheads="1"/>
          </p:cNvSpPr>
          <p:nvPr/>
        </p:nvSpPr>
        <p:spPr bwMode="auto">
          <a:xfrm>
            <a:off x="339725" y="4030663"/>
            <a:ext cx="29654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a:t>Apšvietimas</a:t>
            </a:r>
            <a:r>
              <a:rPr lang="en-US" altLang="en-US" sz="1600">
                <a:latin typeface="Calibri" pitchFamily="34" charset="0"/>
              </a:rPr>
              <a:t>   4 ÷ 100  klm</a:t>
            </a:r>
          </a:p>
        </p:txBody>
      </p:sp>
      <p:sp>
        <p:nvSpPr>
          <p:cNvPr id="113677" name="Rounded Rectangle 12"/>
          <p:cNvSpPr>
            <a:spLocks noChangeArrowheads="1"/>
          </p:cNvSpPr>
          <p:nvPr/>
        </p:nvSpPr>
        <p:spPr bwMode="auto">
          <a:xfrm>
            <a:off x="5807075" y="3981450"/>
            <a:ext cx="3016250" cy="444500"/>
          </a:xfrm>
          <a:prstGeom prst="roundRect">
            <a:avLst>
              <a:gd name="adj" fmla="val 16667"/>
            </a:avLst>
          </a:prstGeom>
          <a:solidFill>
            <a:srgbClr val="DCE6F2"/>
          </a:solidFill>
          <a:ln w="76200" algn="ctr">
            <a:solidFill>
              <a:srgbClr val="376092"/>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78" name="TextBox 13"/>
          <p:cNvSpPr txBox="1">
            <a:spLocks noChangeArrowheads="1"/>
          </p:cNvSpPr>
          <p:nvPr/>
        </p:nvSpPr>
        <p:spPr bwMode="auto">
          <a:xfrm>
            <a:off x="5807075" y="4030663"/>
            <a:ext cx="2967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algn="r" eaLnBrk="1" hangingPunct="1"/>
            <a:r>
              <a:rPr lang="lt-LT" altLang="en-US" sz="1600"/>
              <a:t>Apšvietimas</a:t>
            </a:r>
            <a:r>
              <a:rPr lang="en-US" altLang="en-US" sz="1600">
                <a:latin typeface="Calibri" pitchFamily="34" charset="0"/>
              </a:rPr>
              <a:t> </a:t>
            </a:r>
            <a:r>
              <a:rPr lang="lt-LT" altLang="en-US" sz="1600"/>
              <a:t>    </a:t>
            </a:r>
            <a:r>
              <a:rPr lang="en-US" altLang="en-US" sz="1600">
                <a:latin typeface="Calibri" pitchFamily="34" charset="0"/>
              </a:rPr>
              <a:t>0.1 ÷ 30 klm </a:t>
            </a:r>
          </a:p>
        </p:txBody>
      </p:sp>
      <p:sp>
        <p:nvSpPr>
          <p:cNvPr id="113679" name="Rounded Rectangle 14"/>
          <p:cNvSpPr>
            <a:spLocks noChangeArrowheads="1"/>
          </p:cNvSpPr>
          <p:nvPr/>
        </p:nvSpPr>
        <p:spPr bwMode="auto">
          <a:xfrm>
            <a:off x="4819650" y="5067300"/>
            <a:ext cx="4003675" cy="444500"/>
          </a:xfrm>
          <a:prstGeom prst="roundRect">
            <a:avLst>
              <a:gd name="adj" fmla="val 16667"/>
            </a:avLst>
          </a:prstGeom>
          <a:solidFill>
            <a:srgbClr val="DCE6F2"/>
          </a:solidFill>
          <a:ln w="76200" algn="ctr">
            <a:solidFill>
              <a:srgbClr val="376092"/>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80" name="TextBox 15"/>
          <p:cNvSpPr txBox="1">
            <a:spLocks noChangeArrowheads="1"/>
          </p:cNvSpPr>
          <p:nvPr/>
        </p:nvSpPr>
        <p:spPr bwMode="auto">
          <a:xfrm>
            <a:off x="4868863" y="5116513"/>
            <a:ext cx="3905250"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algn="r" eaLnBrk="1" hangingPunct="1"/>
            <a:r>
              <a:rPr lang="lt-LT" altLang="en-US" sz="1600"/>
              <a:t>Spalvinė temperatūra     </a:t>
            </a:r>
            <a:r>
              <a:rPr lang="en-US" altLang="en-US" sz="1600">
                <a:latin typeface="Calibri" pitchFamily="34" charset="0"/>
              </a:rPr>
              <a:t>1800 ÷ 7000 K </a:t>
            </a:r>
          </a:p>
        </p:txBody>
      </p:sp>
      <p:sp>
        <p:nvSpPr>
          <p:cNvPr id="113681" name="Rounded Rectangle 16"/>
          <p:cNvSpPr>
            <a:spLocks noChangeArrowheads="1"/>
          </p:cNvSpPr>
          <p:nvPr/>
        </p:nvSpPr>
        <p:spPr bwMode="auto">
          <a:xfrm>
            <a:off x="273050" y="5610225"/>
            <a:ext cx="4002088" cy="444500"/>
          </a:xfrm>
          <a:prstGeom prst="roundRect">
            <a:avLst>
              <a:gd name="adj" fmla="val 16667"/>
            </a:avLst>
          </a:prstGeom>
          <a:solidFill>
            <a:srgbClr val="FCD5B5"/>
          </a:solidFill>
          <a:ln w="76200" algn="ctr">
            <a:solidFill>
              <a:srgbClr val="984807"/>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82" name="TextBox 17"/>
          <p:cNvSpPr txBox="1">
            <a:spLocks noChangeArrowheads="1"/>
          </p:cNvSpPr>
          <p:nvPr/>
        </p:nvSpPr>
        <p:spPr bwMode="auto">
          <a:xfrm>
            <a:off x="320675" y="5659438"/>
            <a:ext cx="3856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600"/>
              <a:t>Spalvinė kokybė </a:t>
            </a:r>
            <a:r>
              <a:rPr lang="en-US" altLang="en-US" sz="1600">
                <a:latin typeface="Calibri" pitchFamily="34" charset="0"/>
              </a:rPr>
              <a:t> (CIE </a:t>
            </a:r>
            <a:r>
              <a:rPr lang="en-US" altLang="en-US" sz="1600" i="1">
                <a:latin typeface="Calibri" pitchFamily="34" charset="0"/>
              </a:rPr>
              <a:t>CRI)  -40 </a:t>
            </a:r>
            <a:r>
              <a:rPr lang="en-US" altLang="en-US" sz="1600">
                <a:latin typeface="Calibri" pitchFamily="34" charset="0"/>
              </a:rPr>
              <a:t>÷</a:t>
            </a:r>
            <a:r>
              <a:rPr lang="en-US" altLang="en-US" sz="1600" i="1">
                <a:latin typeface="Calibri" pitchFamily="34" charset="0"/>
              </a:rPr>
              <a:t> 20</a:t>
            </a:r>
            <a:endParaRPr lang="en-US" altLang="en-US" sz="1600">
              <a:latin typeface="Calibri" pitchFamily="34" charset="0"/>
            </a:endParaRPr>
          </a:p>
        </p:txBody>
      </p:sp>
      <p:sp>
        <p:nvSpPr>
          <p:cNvPr id="113683" name="Rounded Rectangle 18"/>
          <p:cNvSpPr>
            <a:spLocks noChangeArrowheads="1"/>
          </p:cNvSpPr>
          <p:nvPr/>
        </p:nvSpPr>
        <p:spPr bwMode="auto">
          <a:xfrm>
            <a:off x="4819650" y="5610225"/>
            <a:ext cx="4003675" cy="444500"/>
          </a:xfrm>
          <a:prstGeom prst="roundRect">
            <a:avLst>
              <a:gd name="adj" fmla="val 16667"/>
            </a:avLst>
          </a:prstGeom>
          <a:solidFill>
            <a:srgbClr val="DCE6F2"/>
          </a:solidFill>
          <a:ln w="76200" algn="ctr">
            <a:solidFill>
              <a:srgbClr val="376092"/>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84" name="TextBox 20"/>
          <p:cNvSpPr txBox="1">
            <a:spLocks noChangeArrowheads="1"/>
          </p:cNvSpPr>
          <p:nvPr/>
        </p:nvSpPr>
        <p:spPr bwMode="auto">
          <a:xfrm>
            <a:off x="4918075" y="5659438"/>
            <a:ext cx="3856038" cy="307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algn="r" eaLnBrk="1" hangingPunct="1"/>
            <a:r>
              <a:rPr lang="lt-LT" altLang="en-US" sz="1600"/>
              <a:t>Spalvinė kokybė       </a:t>
            </a:r>
            <a:r>
              <a:rPr lang="en-US" altLang="en-US" sz="1600">
                <a:latin typeface="Calibri" pitchFamily="34" charset="0"/>
              </a:rPr>
              <a:t>(CIE </a:t>
            </a:r>
            <a:r>
              <a:rPr lang="en-US" altLang="en-US" sz="1600" i="1">
                <a:latin typeface="Calibri" pitchFamily="34" charset="0"/>
              </a:rPr>
              <a:t>CRI)  60 </a:t>
            </a:r>
            <a:r>
              <a:rPr lang="en-US" altLang="en-US" sz="1600">
                <a:latin typeface="Calibri" pitchFamily="34" charset="0"/>
              </a:rPr>
              <a:t>÷</a:t>
            </a:r>
            <a:r>
              <a:rPr lang="en-US" altLang="en-US" sz="1600" i="1">
                <a:latin typeface="Calibri" pitchFamily="34" charset="0"/>
              </a:rPr>
              <a:t> 90</a:t>
            </a:r>
          </a:p>
        </p:txBody>
      </p:sp>
      <p:sp>
        <p:nvSpPr>
          <p:cNvPr id="113685" name="Rounded Rectangle 21"/>
          <p:cNvSpPr>
            <a:spLocks noChangeArrowheads="1"/>
          </p:cNvSpPr>
          <p:nvPr/>
        </p:nvSpPr>
        <p:spPr bwMode="auto">
          <a:xfrm>
            <a:off x="273050" y="6153150"/>
            <a:ext cx="4002088" cy="444500"/>
          </a:xfrm>
          <a:prstGeom prst="roundRect">
            <a:avLst>
              <a:gd name="adj" fmla="val 16667"/>
            </a:avLst>
          </a:prstGeom>
          <a:solidFill>
            <a:srgbClr val="FCD5B5"/>
          </a:solidFill>
          <a:ln w="76200" algn="ctr">
            <a:solidFill>
              <a:srgbClr val="984807"/>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86" name="TextBox 22"/>
          <p:cNvSpPr txBox="1">
            <a:spLocks noChangeArrowheads="1"/>
          </p:cNvSpPr>
          <p:nvPr/>
        </p:nvSpPr>
        <p:spPr bwMode="auto">
          <a:xfrm>
            <a:off x="320675" y="6202363"/>
            <a:ext cx="4054475"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400"/>
              <a:t>Atspindinti optika, sudėtinga</a:t>
            </a:r>
            <a:r>
              <a:rPr lang="en-US" altLang="en-US" sz="1400"/>
              <a:t>s</a:t>
            </a:r>
            <a:r>
              <a:rPr lang="lt-LT" altLang="en-US" sz="1400"/>
              <a:t> galios valdymas</a:t>
            </a:r>
            <a:r>
              <a:rPr lang="en-US" altLang="en-US" sz="1400">
                <a:latin typeface="Calibri" pitchFamily="34" charset="0"/>
              </a:rPr>
              <a:t> </a:t>
            </a:r>
          </a:p>
        </p:txBody>
      </p:sp>
      <p:sp>
        <p:nvSpPr>
          <p:cNvPr id="113687" name="Rounded Rectangle 23"/>
          <p:cNvSpPr>
            <a:spLocks noChangeArrowheads="1"/>
          </p:cNvSpPr>
          <p:nvPr/>
        </p:nvSpPr>
        <p:spPr bwMode="auto">
          <a:xfrm>
            <a:off x="4819650" y="6153150"/>
            <a:ext cx="4003675" cy="444500"/>
          </a:xfrm>
          <a:prstGeom prst="roundRect">
            <a:avLst>
              <a:gd name="adj" fmla="val 16667"/>
            </a:avLst>
          </a:prstGeom>
          <a:solidFill>
            <a:srgbClr val="DCE6F2"/>
          </a:solidFill>
          <a:ln w="76200" algn="ctr">
            <a:solidFill>
              <a:srgbClr val="376092"/>
            </a:solidFill>
            <a:round/>
            <a:headEnd/>
            <a:tailEnd/>
          </a:ln>
        </p:spPr>
        <p:txBody>
          <a:bodyPr lIns="62710" tIns="31355" rIns="62710" bIns="31355" anchor="ctr"/>
          <a:lstStyle>
            <a:lvl1pPr defTabSz="627063" eaLnBrk="0" hangingPunct="0">
              <a:defRPr>
                <a:solidFill>
                  <a:srgbClr val="000000"/>
                </a:solidFill>
                <a:latin typeface="Arial" pitchFamily="34" charset="0"/>
                <a:cs typeface="Times New Roman" pitchFamily="18" charset="0"/>
              </a:defRPr>
            </a:lvl1pPr>
            <a:lvl2pPr marL="742950" indent="-285750" defTabSz="627063" eaLnBrk="0" hangingPunct="0">
              <a:defRPr>
                <a:solidFill>
                  <a:srgbClr val="000000"/>
                </a:solidFill>
                <a:latin typeface="Arial" pitchFamily="34" charset="0"/>
                <a:cs typeface="Times New Roman" pitchFamily="18" charset="0"/>
              </a:defRPr>
            </a:lvl2pPr>
            <a:lvl3pPr marL="1143000" indent="-228600" defTabSz="627063" eaLnBrk="0" hangingPunct="0">
              <a:defRPr>
                <a:solidFill>
                  <a:srgbClr val="000000"/>
                </a:solidFill>
                <a:latin typeface="Arial" pitchFamily="34" charset="0"/>
                <a:cs typeface="Times New Roman" pitchFamily="18" charset="0"/>
              </a:defRPr>
            </a:lvl3pPr>
            <a:lvl4pPr marL="1600200" indent="-228600" defTabSz="627063" eaLnBrk="0" hangingPunct="0">
              <a:defRPr>
                <a:solidFill>
                  <a:srgbClr val="000000"/>
                </a:solidFill>
                <a:latin typeface="Arial" pitchFamily="34" charset="0"/>
                <a:cs typeface="Times New Roman" pitchFamily="18" charset="0"/>
              </a:defRPr>
            </a:lvl4pPr>
            <a:lvl5pPr marL="2057400" indent="-228600" defTabSz="627063" eaLnBrk="0" hangingPunct="0">
              <a:defRPr>
                <a:solidFill>
                  <a:srgbClr val="000000"/>
                </a:solidFill>
                <a:latin typeface="Arial" pitchFamily="34" charset="0"/>
                <a:cs typeface="Times New Roman" pitchFamily="18" charset="0"/>
              </a:defRPr>
            </a:lvl5pPr>
            <a:lvl6pPr marL="25146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627063" eaLnBrk="0" fontAlgn="base" hangingPunct="0">
              <a:spcBef>
                <a:spcPct val="0"/>
              </a:spcBef>
              <a:spcAft>
                <a:spcPct val="0"/>
              </a:spcAft>
              <a:defRPr>
                <a:solidFill>
                  <a:srgbClr val="000000"/>
                </a:solidFill>
                <a:latin typeface="Arial" pitchFamily="34" charset="0"/>
                <a:cs typeface="Times New Roman" pitchFamily="18" charset="0"/>
              </a:defRPr>
            </a:lvl9pPr>
          </a:lstStyle>
          <a:p>
            <a:pPr algn="ctr" eaLnBrk="1" hangingPunct="1"/>
            <a:endParaRPr lang="en-US" altLang="en-US" sz="1600">
              <a:solidFill>
                <a:srgbClr val="FFFFFF"/>
              </a:solidFill>
              <a:latin typeface="Calibri" pitchFamily="34" charset="0"/>
              <a:cs typeface="Arial" pitchFamily="34" charset="0"/>
            </a:endParaRPr>
          </a:p>
        </p:txBody>
      </p:sp>
      <p:sp>
        <p:nvSpPr>
          <p:cNvPr id="113688" name="TextBox 24"/>
          <p:cNvSpPr txBox="1">
            <a:spLocks noChangeArrowheads="1"/>
          </p:cNvSpPr>
          <p:nvPr/>
        </p:nvSpPr>
        <p:spPr bwMode="auto">
          <a:xfrm>
            <a:off x="4787900" y="6202363"/>
            <a:ext cx="4176713" cy="27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62710" tIns="31355" rIns="62710" bIns="31355">
            <a:spAutoFit/>
          </a:bodyPr>
          <a:lstStyle>
            <a:lvl1pPr defTabSz="1509713" eaLnBrk="0" hangingPunct="0">
              <a:defRPr>
                <a:solidFill>
                  <a:srgbClr val="000000"/>
                </a:solidFill>
                <a:latin typeface="Arial" pitchFamily="34" charset="0"/>
                <a:cs typeface="Times New Roman" pitchFamily="18" charset="0"/>
              </a:defRPr>
            </a:lvl1pPr>
            <a:lvl2pPr marL="742950" indent="-285750" defTabSz="1509713" eaLnBrk="0" hangingPunct="0">
              <a:defRPr>
                <a:solidFill>
                  <a:srgbClr val="000000"/>
                </a:solidFill>
                <a:latin typeface="Arial" pitchFamily="34" charset="0"/>
                <a:cs typeface="Times New Roman" pitchFamily="18" charset="0"/>
              </a:defRPr>
            </a:lvl2pPr>
            <a:lvl3pPr marL="1143000" indent="-228600" defTabSz="1509713" eaLnBrk="0" hangingPunct="0">
              <a:defRPr>
                <a:solidFill>
                  <a:srgbClr val="000000"/>
                </a:solidFill>
                <a:latin typeface="Arial" pitchFamily="34" charset="0"/>
                <a:cs typeface="Times New Roman" pitchFamily="18" charset="0"/>
              </a:defRPr>
            </a:lvl3pPr>
            <a:lvl4pPr marL="1600200" indent="-228600" defTabSz="1509713" eaLnBrk="0" hangingPunct="0">
              <a:defRPr>
                <a:solidFill>
                  <a:srgbClr val="000000"/>
                </a:solidFill>
                <a:latin typeface="Arial" pitchFamily="34" charset="0"/>
                <a:cs typeface="Times New Roman" pitchFamily="18" charset="0"/>
              </a:defRPr>
            </a:lvl4pPr>
            <a:lvl5pPr marL="2057400" indent="-228600" defTabSz="1509713" eaLnBrk="0" hangingPunct="0">
              <a:defRPr>
                <a:solidFill>
                  <a:srgbClr val="000000"/>
                </a:solidFill>
                <a:latin typeface="Arial" pitchFamily="34" charset="0"/>
                <a:cs typeface="Times New Roman" pitchFamily="18" charset="0"/>
              </a:defRPr>
            </a:lvl5pPr>
            <a:lvl6pPr marL="25146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defTabSz="1509713"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1400"/>
              <a:t>Lęšinė optika, sudėtinga</a:t>
            </a:r>
            <a:r>
              <a:rPr lang="en-US" altLang="en-US" sz="1400"/>
              <a:t>s</a:t>
            </a:r>
            <a:r>
              <a:rPr lang="lt-LT" altLang="en-US" sz="1400"/>
              <a:t> temperatū</a:t>
            </a:r>
            <a:r>
              <a:rPr lang="en-US" altLang="en-US" sz="1400"/>
              <a:t>r</a:t>
            </a:r>
            <a:r>
              <a:rPr lang="lt-LT" altLang="en-US" sz="1400"/>
              <a:t>os valdymas</a:t>
            </a:r>
            <a:r>
              <a:rPr lang="en-US" altLang="en-US" sz="1400">
                <a:latin typeface="Calibri" pitchFamily="34" charset="0"/>
              </a:rPr>
              <a:t> </a:t>
            </a:r>
          </a:p>
        </p:txBody>
      </p:sp>
    </p:spTree>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4690" name="Picture 2" descr="IMG_313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73150" y="4438650"/>
            <a:ext cx="2217738" cy="208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1" name="Picture 3" descr="IMG_314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042988" y="2206625"/>
            <a:ext cx="2216150" cy="2087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14692" name="Rectangle 4"/>
          <p:cNvSpPr>
            <a:spLocks noGrp="1" noChangeArrowheads="1"/>
          </p:cNvSpPr>
          <p:nvPr>
            <p:ph type="title"/>
          </p:nvPr>
        </p:nvSpPr>
        <p:spPr>
          <a:xfrm>
            <a:off x="1258888" y="255588"/>
            <a:ext cx="7885112" cy="581025"/>
          </a:xfrm>
          <a:noFill/>
        </p:spPr>
        <p:txBody>
          <a:bodyPr/>
          <a:lstStyle/>
          <a:p>
            <a:r>
              <a:rPr lang="lt-LT" altLang="en-US" sz="3600" b="1" smtClean="0">
                <a:solidFill>
                  <a:srgbClr val="0000FF"/>
                </a:solidFill>
              </a:rPr>
              <a:t>Daugiaspalviai kietakūniai šviesos š</a:t>
            </a:r>
            <a:r>
              <a:rPr lang="en-US" altLang="en-US" sz="3600" b="1" smtClean="0">
                <a:solidFill>
                  <a:srgbClr val="0000FF"/>
                </a:solidFill>
              </a:rPr>
              <a:t>a</a:t>
            </a:r>
            <a:r>
              <a:rPr lang="lt-LT" altLang="en-US" sz="3600" b="1" smtClean="0">
                <a:solidFill>
                  <a:srgbClr val="0000FF"/>
                </a:solidFill>
              </a:rPr>
              <a:t>ltiniai</a:t>
            </a:r>
            <a:endParaRPr lang="en-US" altLang="en-US" sz="3600" b="1" smtClean="0">
              <a:solidFill>
                <a:srgbClr val="0000FF"/>
              </a:solidFill>
            </a:endParaRPr>
          </a:p>
        </p:txBody>
      </p:sp>
      <p:sp>
        <p:nvSpPr>
          <p:cNvPr id="114693" name="Rectangle 5"/>
          <p:cNvSpPr>
            <a:spLocks noChangeArrowheads="1"/>
          </p:cNvSpPr>
          <p:nvPr/>
        </p:nvSpPr>
        <p:spPr bwMode="auto">
          <a:xfrm>
            <a:off x="0" y="890588"/>
            <a:ext cx="91440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endParaRPr lang="en-US" altLang="en-US"/>
          </a:p>
        </p:txBody>
      </p:sp>
      <p:grpSp>
        <p:nvGrpSpPr>
          <p:cNvPr id="114694" name="Group 6"/>
          <p:cNvGrpSpPr>
            <a:grpSpLocks/>
          </p:cNvGrpSpPr>
          <p:nvPr/>
        </p:nvGrpSpPr>
        <p:grpSpPr bwMode="auto">
          <a:xfrm>
            <a:off x="4799013" y="1030288"/>
            <a:ext cx="3648075" cy="5553075"/>
            <a:chOff x="3323" y="727"/>
            <a:chExt cx="2298" cy="3498"/>
          </a:xfrm>
        </p:grpSpPr>
        <p:grpSp>
          <p:nvGrpSpPr>
            <p:cNvPr id="114696" name="Group 7"/>
            <p:cNvGrpSpPr>
              <a:grpSpLocks/>
            </p:cNvGrpSpPr>
            <p:nvPr/>
          </p:nvGrpSpPr>
          <p:grpSpPr bwMode="auto">
            <a:xfrm>
              <a:off x="4512" y="769"/>
              <a:ext cx="820" cy="3284"/>
              <a:chOff x="4371" y="346"/>
              <a:chExt cx="820" cy="3284"/>
            </a:xfrm>
          </p:grpSpPr>
          <p:pic>
            <p:nvPicPr>
              <p:cNvPr id="114698" name="Picture 8" descr="outputLab"/>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 y="1988"/>
                <a:ext cx="820"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699" name="Picture 9" descr="outputLab"/>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 y="346"/>
                <a:ext cx="820"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0" name="Picture 10" descr="outputLab"/>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 y="2809"/>
                <a:ext cx="820"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14701" name="Picture 11" descr="outputLab"/>
              <p:cNvPicPr preferRelativeResize="0">
                <a:picLocks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71" y="1167"/>
                <a:ext cx="820" cy="8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grpSp>
        <p:graphicFrame>
          <p:nvGraphicFramePr>
            <p:cNvPr id="114697" name="Object 12"/>
            <p:cNvGraphicFramePr>
              <a:graphicFrameLocks noChangeAspect="1"/>
            </p:cNvGraphicFramePr>
            <p:nvPr/>
          </p:nvGraphicFramePr>
          <p:xfrm>
            <a:off x="3323" y="727"/>
            <a:ext cx="2298" cy="3498"/>
          </p:xfrm>
          <a:graphic>
            <a:graphicData uri="http://schemas.openxmlformats.org/presentationml/2006/ole">
              <mc:AlternateContent xmlns:mc="http://schemas.openxmlformats.org/markup-compatibility/2006">
                <mc:Choice xmlns:v="urn:schemas-microsoft-com:vml" Requires="v">
                  <p:oleObj spid="_x0000_s114709" name="Graph" r:id="rId6" imgW="3108960" imgH="4023360" progId="Origin50.Graph">
                    <p:embed/>
                  </p:oleObj>
                </mc:Choice>
                <mc:Fallback>
                  <p:oleObj name="Graph" r:id="rId6" imgW="3108960" imgH="4023360" progId="Origin50.Graph">
                    <p:embed/>
                    <p:pic>
                      <p:nvPicPr>
                        <p:cNvPr id="0" name="Object 12"/>
                        <p:cNvPicPr>
                          <a:picLocks noChangeAspect="1" noChangeArrowheads="1"/>
                        </p:cNvPicPr>
                        <p:nvPr/>
                      </p:nvPicPr>
                      <p:blipFill>
                        <a:blip r:embed="rId7">
                          <a:extLst>
                            <a:ext uri="{28A0092B-C50C-407E-A947-70E740481C1C}">
                              <a14:useLocalDpi xmlns:a14="http://schemas.microsoft.com/office/drawing/2010/main" val="0"/>
                            </a:ext>
                          </a:extLst>
                        </a:blip>
                        <a:srcRect l="8333" t="10146" r="27083" b="13849"/>
                        <a:stretch>
                          <a:fillRect/>
                        </a:stretch>
                      </p:blipFill>
                      <p:spPr bwMode="auto">
                        <a:xfrm>
                          <a:off x="3323" y="727"/>
                          <a:ext cx="2298" cy="34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oleObj>
                </mc:Fallback>
              </mc:AlternateContent>
            </a:graphicData>
          </a:graphic>
        </p:graphicFrame>
      </p:grpSp>
      <p:sp>
        <p:nvSpPr>
          <p:cNvPr id="114695" name="Text Box 13"/>
          <p:cNvSpPr txBox="1">
            <a:spLocks noChangeArrowheads="1"/>
          </p:cNvSpPr>
          <p:nvPr/>
        </p:nvSpPr>
        <p:spPr bwMode="auto">
          <a:xfrm>
            <a:off x="179388" y="1093788"/>
            <a:ext cx="4465637" cy="8223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eaLnBrk="0" hangingPunct="0">
              <a:defRPr>
                <a:solidFill>
                  <a:srgbClr val="000000"/>
                </a:solidFill>
                <a:latin typeface="Arial" pitchFamily="34" charset="0"/>
                <a:cs typeface="Times New Roman" pitchFamily="18" charset="0"/>
              </a:defRPr>
            </a:lvl1pPr>
            <a:lvl2pPr marL="742950" indent="-285750" eaLnBrk="0" hangingPunct="0">
              <a:defRPr>
                <a:solidFill>
                  <a:srgbClr val="000000"/>
                </a:solidFill>
                <a:latin typeface="Arial" pitchFamily="34" charset="0"/>
                <a:cs typeface="Times New Roman" pitchFamily="18" charset="0"/>
              </a:defRPr>
            </a:lvl2pPr>
            <a:lvl3pPr marL="1143000" indent="-228600" eaLnBrk="0" hangingPunct="0">
              <a:defRPr>
                <a:solidFill>
                  <a:srgbClr val="000000"/>
                </a:solidFill>
                <a:latin typeface="Arial" pitchFamily="34" charset="0"/>
                <a:cs typeface="Times New Roman" pitchFamily="18" charset="0"/>
              </a:defRPr>
            </a:lvl3pPr>
            <a:lvl4pPr marL="1600200" indent="-228600" eaLnBrk="0" hangingPunct="0">
              <a:defRPr>
                <a:solidFill>
                  <a:srgbClr val="000000"/>
                </a:solidFill>
                <a:latin typeface="Arial" pitchFamily="34" charset="0"/>
                <a:cs typeface="Times New Roman" pitchFamily="18" charset="0"/>
              </a:defRPr>
            </a:lvl4pPr>
            <a:lvl5pPr marL="2057400" indent="-228600" eaLnBrk="0" hangingPunct="0">
              <a:defRPr>
                <a:solidFill>
                  <a:srgbClr val="000000"/>
                </a:solidFill>
                <a:latin typeface="Arial" pitchFamily="34" charset="0"/>
                <a:cs typeface="Times New Roman" pitchFamily="18" charset="0"/>
              </a:defRPr>
            </a:lvl5pPr>
            <a:lvl6pPr marL="2514600" indent="-228600" eaLnBrk="0" fontAlgn="base" hangingPunct="0">
              <a:spcBef>
                <a:spcPct val="0"/>
              </a:spcBef>
              <a:spcAft>
                <a:spcPct val="0"/>
              </a:spcAft>
              <a:defRPr>
                <a:solidFill>
                  <a:srgbClr val="000000"/>
                </a:solidFill>
                <a:latin typeface="Arial" pitchFamily="34" charset="0"/>
                <a:cs typeface="Times New Roman" pitchFamily="18" charset="0"/>
              </a:defRPr>
            </a:lvl6pPr>
            <a:lvl7pPr marL="2971800" indent="-228600" eaLnBrk="0" fontAlgn="base" hangingPunct="0">
              <a:spcBef>
                <a:spcPct val="0"/>
              </a:spcBef>
              <a:spcAft>
                <a:spcPct val="0"/>
              </a:spcAft>
              <a:defRPr>
                <a:solidFill>
                  <a:srgbClr val="000000"/>
                </a:solidFill>
                <a:latin typeface="Arial" pitchFamily="34" charset="0"/>
                <a:cs typeface="Times New Roman" pitchFamily="18" charset="0"/>
              </a:defRPr>
            </a:lvl7pPr>
            <a:lvl8pPr marL="3429000" indent="-228600" eaLnBrk="0" fontAlgn="base" hangingPunct="0">
              <a:spcBef>
                <a:spcPct val="0"/>
              </a:spcBef>
              <a:spcAft>
                <a:spcPct val="0"/>
              </a:spcAft>
              <a:defRPr>
                <a:solidFill>
                  <a:srgbClr val="000000"/>
                </a:solidFill>
                <a:latin typeface="Arial" pitchFamily="34" charset="0"/>
                <a:cs typeface="Times New Roman" pitchFamily="18" charset="0"/>
              </a:defRPr>
            </a:lvl8pPr>
            <a:lvl9pPr marL="3886200" indent="-228600" eaLnBrk="0" fontAlgn="base" hangingPunct="0">
              <a:spcBef>
                <a:spcPct val="0"/>
              </a:spcBef>
              <a:spcAft>
                <a:spcPct val="0"/>
              </a:spcAft>
              <a:defRPr>
                <a:solidFill>
                  <a:srgbClr val="000000"/>
                </a:solidFill>
                <a:latin typeface="Arial" pitchFamily="34" charset="0"/>
                <a:cs typeface="Times New Roman" pitchFamily="18" charset="0"/>
              </a:defRPr>
            </a:lvl9pPr>
          </a:lstStyle>
          <a:p>
            <a:pPr eaLnBrk="1" hangingPunct="1"/>
            <a:r>
              <a:rPr lang="lt-LT" altLang="en-US" sz="2400" b="1">
                <a:cs typeface="Arial" pitchFamily="34" charset="0"/>
              </a:rPr>
              <a:t>VU TMI </a:t>
            </a:r>
            <a:r>
              <a:rPr lang="lt-LT" altLang="en-US" sz="2400">
                <a:cs typeface="Arial" pitchFamily="34" charset="0"/>
              </a:rPr>
              <a:t>bendri darbai su</a:t>
            </a:r>
            <a:r>
              <a:rPr lang="lt-LT" altLang="en-US" sz="2400" b="1">
                <a:cs typeface="Arial" pitchFamily="34" charset="0"/>
              </a:rPr>
              <a:t> VU matematikais </a:t>
            </a:r>
            <a:r>
              <a:rPr lang="lt-LT" altLang="en-US" sz="2400">
                <a:cs typeface="Arial" pitchFamily="34" charset="0"/>
              </a:rPr>
              <a:t>ir</a:t>
            </a:r>
            <a:r>
              <a:rPr lang="lt-LT" altLang="en-US" sz="2400" b="1">
                <a:cs typeface="Arial" pitchFamily="34" charset="0"/>
              </a:rPr>
              <a:t> psichofizikais</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Numatytasis dizainas">
  <a:themeElements>
    <a:clrScheme name="Numatytasis dizain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Numatytasis dizainas">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pitchFamily="34" charset="0"/>
            <a:cs typeface="Times New Roman" pitchFamily="18" charset="0"/>
          </a:defRPr>
        </a:defPPr>
      </a:lstStyle>
    </a:spDef>
    <a:lnDef>
      <a:spPr bwMode="auto">
        <a:xfrm>
          <a:off x="0" y="0"/>
          <a:ext cx="1" cy="1"/>
        </a:xfrm>
        <a:custGeom>
          <a:avLst/>
          <a:gdLst/>
          <a:ahLst/>
          <a:cxnLst/>
          <a:rect l="0" t="0" r="0" b="0"/>
          <a:pathLst/>
        </a:custGeom>
        <a:solidFill>
          <a:schemeClr val="accent1"/>
        </a:solidFill>
        <a:ln w="9525" cap="flat" cmpd="sng" algn="ctr">
          <a:noFill/>
          <a:prstDash val="solid"/>
          <a:round/>
          <a:headEnd type="none" w="med" len="med"/>
          <a:tailEnd type="none" w="med" len="med"/>
        </a:ln>
        <a:effectLst/>
      </a:spPr>
      <a:bodyPr vert="horz" wrap="square" lIns="91440" tIns="45720" rIns="91440" bIns="45720" numCol="1" anchor="t" anchorCtr="0" compatLnSpc="1">
        <a:prstTxWarp prst="textNoShape">
          <a:avLst/>
        </a:prstTxWarp>
      </a:bodyPr>
      <a:lstStyle>
        <a:defPPr marL="0" marR="0" indent="0" algn="l" defTabSz="914400" rtl="0" eaLnBrk="1" fontAlgn="base" latinLnBrk="0" hangingPunct="1">
          <a:lnSpc>
            <a:spcPct val="100000"/>
          </a:lnSpc>
          <a:spcBef>
            <a:spcPct val="0"/>
          </a:spcBef>
          <a:spcAft>
            <a:spcPct val="0"/>
          </a:spcAft>
          <a:buClrTx/>
          <a:buSzTx/>
          <a:buFontTx/>
          <a:buNone/>
          <a:tabLst/>
          <a:defRPr kumimoji="0" lang="en-US" sz="1800" b="0" i="0" u="none" strike="noStrike" cap="none" normalizeH="0" baseline="0" smtClean="0">
            <a:ln>
              <a:noFill/>
            </a:ln>
            <a:solidFill>
              <a:srgbClr val="000000"/>
            </a:solidFill>
            <a:effectLst/>
            <a:latin typeface="Arial" pitchFamily="34" charset="0"/>
            <a:cs typeface="Times New Roman" pitchFamily="18" charset="0"/>
          </a:defRPr>
        </a:defPPr>
      </a:lstStyle>
    </a:lnDef>
  </a:objectDefaults>
  <a:extraClrSchemeLst>
    <a:extraClrScheme>
      <a:clrScheme name="Numatytasis dizainas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Numatytasis dizainas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Numatytasis dizainas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Numatytasis dizainas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Numatytasis dizainas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Numatytasis dizainas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Numatytasis dizainas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Numatytasis dizainas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Numatytasis dizainas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Numatytasis dizainas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Numatytasis dizainas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Numatytasis dizainas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2412</TotalTime>
  <Words>4173</Words>
  <Application>Microsoft Office PowerPoint</Application>
  <PresentationFormat>On-screen Show (4:3)</PresentationFormat>
  <Paragraphs>422</Paragraphs>
  <Slides>101</Slides>
  <Notes>2</Notes>
  <HiddenSlides>0</HiddenSlides>
  <MMClips>0</MMClips>
  <ScaleCrop>false</ScaleCrop>
  <HeadingPairs>
    <vt:vector size="6" baseType="variant">
      <vt:variant>
        <vt:lpstr>Theme</vt:lpstr>
      </vt:variant>
      <vt:variant>
        <vt:i4>1</vt:i4>
      </vt:variant>
      <vt:variant>
        <vt:lpstr>Embedded OLE Servers</vt:lpstr>
      </vt:variant>
      <vt:variant>
        <vt:i4>6</vt:i4>
      </vt:variant>
      <vt:variant>
        <vt:lpstr>Slide Titles</vt:lpstr>
      </vt:variant>
      <vt:variant>
        <vt:i4>101</vt:i4>
      </vt:variant>
    </vt:vector>
  </HeadingPairs>
  <TitlesOfParts>
    <vt:vector size="108" baseType="lpstr">
      <vt:lpstr>Numatytasis dizainas</vt:lpstr>
      <vt:lpstr>Bitmap Image</vt:lpstr>
      <vt:lpstr>Photo Editor nuotrauka</vt:lpstr>
      <vt:lpstr>Photo Editor Photo</vt:lpstr>
      <vt:lpstr>Photo House</vt:lpstr>
      <vt:lpstr>Image Document</vt:lpstr>
      <vt:lpstr>Graph</vt:lpstr>
      <vt:lpstr>Makropasaulis: medžiagos</vt:lpstr>
      <vt:lpstr>Tikslas:</vt:lpstr>
      <vt:lpstr>Pastebėjimai: </vt:lpstr>
      <vt:lpstr>Koks medžiagos dėstymo planas:</vt:lpstr>
      <vt:lpstr>Civilizacijos skirsniai:  amžiai</vt:lpstr>
      <vt:lpstr>Lėtą technologijų pažangą gali iliustruoti cemento virsmas gelžbetoniu (bei pamirštos technologijos):</vt:lpstr>
      <vt:lpstr>Lėtą technologijų pažangą gali iliustruoti cemento virsmas gelžbetoniu (bei pamirštos technologijos): 2.</vt:lpstr>
      <vt:lpstr>PowerPoint Presentation</vt:lpstr>
      <vt:lpstr>PowerPoint Presentation</vt:lpstr>
      <vt:lpstr>PowerPoint Presentation</vt:lpstr>
      <vt:lpstr>Lėtą technologijų pažangą gali iliustruoti cemento virsmas gelžbetoniu (bei pamirštos technologijos):</vt:lpstr>
      <vt:lpstr>PowerPoint Presentation</vt:lpstr>
      <vt:lpstr>Kitas pavyzdys: rubino kristalas</vt:lpstr>
      <vt:lpstr>PowerPoint Presentation</vt:lpstr>
      <vt:lpstr>The Nobel Prize in Physics 1964 "for fundamental work in the field of quantum electronics, which has led to the construction of oscillators and amplifiers based on the maser-laser principle"</vt:lpstr>
      <vt:lpstr>Rubino lazeris:</vt:lpstr>
      <vt:lpstr>Dujų dinaminis lazeris GDL100 - 250 kW ir Puslaidininkinis lazeris</vt:lpstr>
      <vt:lpstr>Puslaidininkinis lazeris (heterolazeris)</vt:lpstr>
      <vt:lpstr>Lietuva nebuvo nuošalyje </vt:lpstr>
      <vt:lpstr>Lazeriai medicinoje:     Lietuva ne nuošalyje:</vt:lpstr>
      <vt:lpstr>PowerPoint Presentation</vt:lpstr>
      <vt:lpstr>P.Brazdžiūnas   J.Viščakas   J.Požela (A.Joffe m-la)</vt:lpstr>
      <vt:lpstr>PowerPoint Presentation</vt:lpstr>
      <vt:lpstr>PowerPoint Presentation</vt:lpstr>
      <vt:lpstr>PowerPoint Presentation</vt:lpstr>
      <vt:lpstr>Modernioji medžiagų inžinerija elektronikos problemos</vt:lpstr>
      <vt:lpstr>Didelis kompiuteris</vt:lpstr>
      <vt:lpstr>CCD - Krūvio pernašos prietaisai</vt:lpstr>
      <vt:lpstr>PowerPoint Presentation</vt:lpstr>
      <vt:lpstr>Galingu lazeriu sužadinti puslaidininkiai, fotoniniai kristalai ir optoelektronika</vt:lpstr>
      <vt:lpstr>Vėl truputį apie kitką:</vt:lpstr>
      <vt:lpstr>Šviesolaidis</vt:lpstr>
      <vt:lpstr>PowerPoint Presentation</vt:lpstr>
      <vt:lpstr>Reziume – medžiagos pakeitusios civilizaciją</vt:lpstr>
      <vt:lpstr>Makropasaulis: medžiagos, jų rūšys II dalis</vt:lpstr>
      <vt:lpstr>Pirmasis pastebėjimas:</vt:lpstr>
      <vt:lpstr>Sekant pateiktu pasiūlymu:  atomas - rašymo priemonė</vt:lpstr>
      <vt:lpstr>Nano-pasaulis</vt:lpstr>
      <vt:lpstr>Nanotechnologijos terminas tinka tik tada, jei galioja šie visi reikalavimai:</vt:lpstr>
      <vt:lpstr>PowerPoint Presentation</vt:lpstr>
      <vt:lpstr>Nanopasaulyje:</vt:lpstr>
      <vt:lpstr>Stovinčios elektronų bangos atome:  elektronai turi būti įsprausti, jie turi virsti stovinčiomis bangomis.</vt:lpstr>
      <vt:lpstr>Nanodarinys – tai keli atomai. Kuo ypatingi nanodariniai?</vt:lpstr>
      <vt:lpstr>Keli teoriniai teiginiai:</vt:lpstr>
      <vt:lpstr>Ką sąlygoja elektronų įspraudimas nanodarinyje?</vt:lpstr>
      <vt:lpstr>Ką sąlygoja elektronų įspraudimas nanodarinyje?</vt:lpstr>
      <vt:lpstr>Kas būdinga nedideliame atomų ansamblyje?</vt:lpstr>
      <vt:lpstr>Užtenka teorijų,  toliau pavyzdžiai, kas realizuota ar kuria kryptimi einama.</vt:lpstr>
      <vt:lpstr>Vienodi klasteriai</vt:lpstr>
      <vt:lpstr>Spalvos priklausomybė nuo klasterio dydžio</vt:lpstr>
      <vt:lpstr>Cheminės savybės priklauso nuo nanodalelių dydžio.  Tai efektinga katalizėje.</vt:lpstr>
      <vt:lpstr>Kas iš to seka biomedicinai?</vt:lpstr>
      <vt:lpstr>Nanodariniai baltymų atpažinimui</vt:lpstr>
      <vt:lpstr>PowerPoint Presentation</vt:lpstr>
      <vt:lpstr>PowerPoint Presentation</vt:lpstr>
      <vt:lpstr>Nanodalelės metalų technologijai</vt:lpstr>
      <vt:lpstr>Nanokosmetika</vt:lpstr>
      <vt:lpstr>Nano dalelės fizioterapijai</vt:lpstr>
      <vt:lpstr>Nanodalelės metalų technologijai</vt:lpstr>
      <vt:lpstr>The Nobel Prize in Physics 2007 "for the discovery of Giant Magnetoresistance"</vt:lpstr>
      <vt:lpstr>PowerPoint Presentation</vt:lpstr>
      <vt:lpstr>PowerPoint Presentation</vt:lpstr>
      <vt:lpstr>Anglies vamzdeliai</vt:lpstr>
      <vt:lpstr>Fulerenai,   anglies vamzdeliai</vt:lpstr>
      <vt:lpstr>Modernioji medžiagų inžinerija – ateitis elektronikai, mikro-robotikai!?</vt:lpstr>
      <vt:lpstr>Ką pateiks Grafenas? Anglis – tri-dimensinė (deimantas, grafitas), vien-dimensinė (anglies vamzdeliai), nul-dimensiniai – fulerenai. Trūko  2D formos. Atrastas 2004 m., 2007 pradedamos reklamuoti unikalios savybes</vt:lpstr>
      <vt:lpstr>Nanotepalai, nanodangos</vt:lpstr>
      <vt:lpstr>PowerPoint Presentation</vt:lpstr>
      <vt:lpstr>PowerPoint Presentation</vt:lpstr>
      <vt:lpstr>Kaip pamatyti nanodaleles?   Didelės skyros peršviečiančiu elektroniniu mikroskopu, o taip pat ir:</vt:lpstr>
      <vt:lpstr>PowerPoint Presentation</vt:lpstr>
      <vt:lpstr>Nano įtaką pajaus ar jau jaučia:</vt:lpstr>
      <vt:lpstr>Gręsiantis perversmas medicinoje:</vt:lpstr>
      <vt:lpstr>Nano-ledas (2007) medicinai</vt:lpstr>
      <vt:lpstr>Bionanotechnologijos kryptyje:</vt:lpstr>
      <vt:lpstr>PowerPoint Presentation</vt:lpstr>
      <vt:lpstr>PowerPoint Presentation</vt:lpstr>
      <vt:lpstr>Svajonių medžiaga:</vt:lpstr>
      <vt:lpstr>PowerPoint Presentation</vt:lpstr>
      <vt:lpstr>PowerPoint Presentation</vt:lpstr>
      <vt:lpstr>Supertakumas</vt:lpstr>
      <vt:lpstr>Supertakumas (Helio molekulė)</vt:lpstr>
      <vt:lpstr>Superlaidumas</vt:lpstr>
      <vt:lpstr>Superlaidumas – egzotika realybėje ir svajonėse</vt:lpstr>
      <vt:lpstr>Superlaidumas energetikai – svajonė - projektas: http://www.chubu.ac.jp/english/about/research/closeup/yamaguchi01</vt:lpstr>
      <vt:lpstr>Molecules ring for information Nature, Published online 13 May 2008</vt:lpstr>
      <vt:lpstr>Regos organų remontas</vt:lpstr>
      <vt:lpstr>Informacijos tiekimas smegenims</vt:lpstr>
      <vt:lpstr>Akies remontas</vt:lpstr>
      <vt:lpstr>Mintimis (nervų impulsais) valdomi robotai</vt:lpstr>
      <vt:lpstr>Reziume:</vt:lpstr>
      <vt:lpstr>Prasiblaškymui: kiek į “šoną”</vt:lpstr>
      <vt:lpstr>Istorija</vt:lpstr>
      <vt:lpstr>Kas iš nanomokslo elektros lempoms?</vt:lpstr>
      <vt:lpstr>PowerPoint Presentation</vt:lpstr>
      <vt:lpstr>Puslaidininkinis žibintas</vt:lpstr>
      <vt:lpstr>Puslaidininkinės lempos</vt:lpstr>
      <vt:lpstr>“Standartinis” ir LEDais gatvės apšvietimas</vt:lpstr>
      <vt:lpstr>Daugiaspalviai kietakūniai šviesos šaltiniai</vt:lpstr>
      <vt:lpstr>VU TMI Bendri darbai su LSDI (dabar LAMMC SDI)</vt:lpstr>
      <vt:lpstr>VU TMI kartu su KTU chemikais  Cheminių ir biologinių objektų liuminescencinis atpažinimas  (Prof. S.Juršėno grupė,)</vt:lpstr>
    </vt:vector>
  </TitlesOfParts>
  <Company>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Medžiagos, keičiančios civilizaciją </dc:title>
  <dc:creator> j.vaitkus</dc:creator>
  <cp:lastModifiedBy>Your User Name</cp:lastModifiedBy>
  <cp:revision>54</cp:revision>
  <dcterms:created xsi:type="dcterms:W3CDTF">2008-02-16T21:12:07Z</dcterms:created>
  <dcterms:modified xsi:type="dcterms:W3CDTF">2016-11-17T10:04:03Z</dcterms:modified>
</cp:coreProperties>
</file>